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5.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6.xml" ContentType="application/vnd.openxmlformats-officedocument.presentationml.tags+xml"/>
  <Override PartName="/ppt/notesSlides/notesSlide12.xml" ContentType="application/vnd.openxmlformats-officedocument.presentationml.notesSlide+xml"/>
  <Override PartName="/ppt/tags/tag7.xml" ContentType="application/vnd.openxmlformats-officedocument.presentationml.tags+xml"/>
  <Override PartName="/ppt/notesSlides/notesSlide13.xml" ContentType="application/vnd.openxmlformats-officedocument.presentationml.notesSlide+xml"/>
  <Override PartName="/ppt/tags/tag8.xml" ContentType="application/vnd.openxmlformats-officedocument.presentationml.tags+xml"/>
  <Override PartName="/ppt/notesSlides/notesSlide14.xml" ContentType="application/vnd.openxmlformats-officedocument.presentationml.notesSlide+xml"/>
  <Override PartName="/ppt/tags/tag9.xml" ContentType="application/vnd.openxmlformats-officedocument.presentationml.tags+xml"/>
  <Override PartName="/ppt/notesSlides/notesSlide15.xml" ContentType="application/vnd.openxmlformats-officedocument.presentationml.notesSlide+xml"/>
  <Override PartName="/ppt/tags/tag10.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1.xml" ContentType="application/vnd.openxmlformats-officedocument.presentationml.tags+xml"/>
  <Override PartName="/ppt/notesSlides/notesSlide18.xml" ContentType="application/vnd.openxmlformats-officedocument.presentationml.notesSlide+xml"/>
  <Override PartName="/ppt/tags/tag12.xml" ContentType="application/vnd.openxmlformats-officedocument.presentationml.tags+xml"/>
  <Override PartName="/ppt/notesSlides/notesSlide19.xml" ContentType="application/vnd.openxmlformats-officedocument.presentationml.notesSlide+xml"/>
  <Override PartName="/ppt/tags/tag13.xml" ContentType="application/vnd.openxmlformats-officedocument.presentationml.tags+xml"/>
  <Override PartName="/ppt/notesSlides/notesSlide20.xml" ContentType="application/vnd.openxmlformats-officedocument.presentationml.notesSlide+xml"/>
  <Override PartName="/ppt/tags/tag14.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15.xml" ContentType="application/vnd.openxmlformats-officedocument.presentationml.tags+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859" r:id="rId1"/>
    <p:sldMasterId id="2147483871" r:id="rId2"/>
  </p:sldMasterIdLst>
  <p:notesMasterIdLst>
    <p:notesMasterId r:id="rId29"/>
  </p:notesMasterIdLst>
  <p:handoutMasterIdLst>
    <p:handoutMasterId r:id="rId30"/>
  </p:handoutMasterIdLst>
  <p:sldIdLst>
    <p:sldId id="432" r:id="rId3"/>
    <p:sldId id="470" r:id="rId4"/>
    <p:sldId id="437" r:id="rId5"/>
    <p:sldId id="438" r:id="rId6"/>
    <p:sldId id="439" r:id="rId7"/>
    <p:sldId id="419" r:id="rId8"/>
    <p:sldId id="441" r:id="rId9"/>
    <p:sldId id="443" r:id="rId10"/>
    <p:sldId id="433" r:id="rId11"/>
    <p:sldId id="434" r:id="rId12"/>
    <p:sldId id="445" r:id="rId13"/>
    <p:sldId id="446" r:id="rId14"/>
    <p:sldId id="468" r:id="rId15"/>
    <p:sldId id="469" r:id="rId16"/>
    <p:sldId id="447" r:id="rId17"/>
    <p:sldId id="448" r:id="rId18"/>
    <p:sldId id="449" r:id="rId19"/>
    <p:sldId id="450" r:id="rId20"/>
    <p:sldId id="451" r:id="rId21"/>
    <p:sldId id="452" r:id="rId22"/>
    <p:sldId id="463" r:id="rId23"/>
    <p:sldId id="464" r:id="rId24"/>
    <p:sldId id="465" r:id="rId25"/>
    <p:sldId id="466" r:id="rId26"/>
    <p:sldId id="352" r:id="rId27"/>
    <p:sldId id="467" r:id="rId28"/>
  </p:sldIdLst>
  <p:sldSz cx="12192000" cy="6858000"/>
  <p:notesSz cx="6797675" cy="9926638"/>
  <p:defaultTextStyle>
    <a:defPPr>
      <a:defRPr lang="en-AU"/>
    </a:defPPr>
    <a:lvl1pPr algn="l" rtl="0" fontAlgn="base">
      <a:spcBef>
        <a:spcPct val="0"/>
      </a:spcBef>
      <a:spcAft>
        <a:spcPct val="0"/>
      </a:spcAft>
      <a:defRPr kern="1200">
        <a:solidFill>
          <a:schemeClr val="tx1"/>
        </a:solidFill>
        <a:latin typeface="Arial" charset="0"/>
        <a:ea typeface="ＭＳ Ｐゴシック" charset="0"/>
        <a:cs typeface="Arial" charset="0"/>
      </a:defRPr>
    </a:lvl1pPr>
    <a:lvl2pPr marL="457200" algn="l" rtl="0" fontAlgn="base">
      <a:spcBef>
        <a:spcPct val="0"/>
      </a:spcBef>
      <a:spcAft>
        <a:spcPct val="0"/>
      </a:spcAft>
      <a:defRPr kern="1200">
        <a:solidFill>
          <a:schemeClr val="tx1"/>
        </a:solidFill>
        <a:latin typeface="Arial" charset="0"/>
        <a:ea typeface="ＭＳ Ｐゴシック" charset="0"/>
        <a:cs typeface="Arial" charset="0"/>
      </a:defRPr>
    </a:lvl2pPr>
    <a:lvl3pPr marL="914400" algn="l" rtl="0" fontAlgn="base">
      <a:spcBef>
        <a:spcPct val="0"/>
      </a:spcBef>
      <a:spcAft>
        <a:spcPct val="0"/>
      </a:spcAft>
      <a:defRPr kern="1200">
        <a:solidFill>
          <a:schemeClr val="tx1"/>
        </a:solidFill>
        <a:latin typeface="Arial" charset="0"/>
        <a:ea typeface="ＭＳ Ｐゴシック" charset="0"/>
        <a:cs typeface="Arial" charset="0"/>
      </a:defRPr>
    </a:lvl3pPr>
    <a:lvl4pPr marL="1371600" algn="l" rtl="0" fontAlgn="base">
      <a:spcBef>
        <a:spcPct val="0"/>
      </a:spcBef>
      <a:spcAft>
        <a:spcPct val="0"/>
      </a:spcAft>
      <a:defRPr kern="1200">
        <a:solidFill>
          <a:schemeClr val="tx1"/>
        </a:solidFill>
        <a:latin typeface="Arial" charset="0"/>
        <a:ea typeface="ＭＳ Ｐゴシック" charset="0"/>
        <a:cs typeface="Arial" charset="0"/>
      </a:defRPr>
    </a:lvl4pPr>
    <a:lvl5pPr marL="1828800" algn="l" rtl="0" fontAlgn="base">
      <a:spcBef>
        <a:spcPct val="0"/>
      </a:spcBef>
      <a:spcAft>
        <a:spcPct val="0"/>
      </a:spcAft>
      <a:defRPr kern="1200">
        <a:solidFill>
          <a:schemeClr val="tx1"/>
        </a:solidFill>
        <a:latin typeface="Arial" charset="0"/>
        <a:ea typeface="ＭＳ Ｐゴシック" charset="0"/>
        <a:cs typeface="Arial" charset="0"/>
      </a:defRPr>
    </a:lvl5pPr>
    <a:lvl6pPr marL="2286000" algn="l" defTabSz="457200" rtl="0" eaLnBrk="1" latinLnBrk="0" hangingPunct="1">
      <a:defRPr kern="1200">
        <a:solidFill>
          <a:schemeClr val="tx1"/>
        </a:solidFill>
        <a:latin typeface="Arial" charset="0"/>
        <a:ea typeface="ＭＳ Ｐゴシック" charset="0"/>
        <a:cs typeface="Arial" charset="0"/>
      </a:defRPr>
    </a:lvl6pPr>
    <a:lvl7pPr marL="2743200" algn="l" defTabSz="457200" rtl="0" eaLnBrk="1" latinLnBrk="0" hangingPunct="1">
      <a:defRPr kern="1200">
        <a:solidFill>
          <a:schemeClr val="tx1"/>
        </a:solidFill>
        <a:latin typeface="Arial" charset="0"/>
        <a:ea typeface="ＭＳ Ｐゴシック" charset="0"/>
        <a:cs typeface="Arial" charset="0"/>
      </a:defRPr>
    </a:lvl7pPr>
    <a:lvl8pPr marL="3200400" algn="l" defTabSz="457200" rtl="0" eaLnBrk="1" latinLnBrk="0" hangingPunct="1">
      <a:defRPr kern="1200">
        <a:solidFill>
          <a:schemeClr val="tx1"/>
        </a:solidFill>
        <a:latin typeface="Arial" charset="0"/>
        <a:ea typeface="ＭＳ Ｐゴシック" charset="0"/>
        <a:cs typeface="Arial" charset="0"/>
      </a:defRPr>
    </a:lvl8pPr>
    <a:lvl9pPr marL="3657600" algn="l" defTabSz="457200" rtl="0" eaLnBrk="1" latinLnBrk="0" hangingPunct="1">
      <a:defRPr kern="1200">
        <a:solidFill>
          <a:schemeClr val="tx1"/>
        </a:solidFill>
        <a:latin typeface="Arial" charset="0"/>
        <a:ea typeface="ＭＳ Ｐゴシック" charset="0"/>
        <a:cs typeface="Arial"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FEF"/>
    <a:srgbClr val="FFDDDD"/>
    <a:srgbClr val="A8CBDC"/>
    <a:srgbClr val="415DBA"/>
    <a:srgbClr val="527688"/>
    <a:srgbClr val="5E889D"/>
    <a:srgbClr val="94B0BE"/>
    <a:srgbClr val="4E3721"/>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35F608-E1E6-368A-52FA-5981B98A36E6}" v="55" dt="2020-02-21T00:58:56.6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516" autoAdjust="0"/>
    <p:restoredTop sz="77215" autoAdjust="0"/>
  </p:normalViewPr>
  <p:slideViewPr>
    <p:cSldViewPr>
      <p:cViewPr varScale="1">
        <p:scale>
          <a:sx n="63" d="100"/>
          <a:sy n="63" d="100"/>
        </p:scale>
        <p:origin x="96" y="276"/>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0" d="100"/>
        <a:sy n="7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42" Type="http://schemas.microsoft.com/office/2016/11/relationships/changesInfo" Target="changesInfos/changesInfo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handoutMaster" Target="handoutMasters/handoutMaster1.xml"/><Relationship Id="rId43"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ivien Silvey" userId="S::u4138982@anu.edu.au::a9575b01-cf26-49da-9e39-22cdc39bccfb" providerId="AD" clId="Web-{6635F608-E1E6-368A-52FA-5981B98A36E6}"/>
    <pc:docChg chg="addSld delSld modSld">
      <pc:chgData name="Vivien Silvey" userId="S::u4138982@anu.edu.au::a9575b01-cf26-49da-9e39-22cdc39bccfb" providerId="AD" clId="Web-{6635F608-E1E6-368A-52FA-5981B98A36E6}" dt="2020-02-21T00:58:56.678" v="52"/>
      <pc:docMkLst>
        <pc:docMk/>
      </pc:docMkLst>
      <pc:sldChg chg="modSp del">
        <pc:chgData name="Vivien Silvey" userId="S::u4138982@anu.edu.au::a9575b01-cf26-49da-9e39-22cdc39bccfb" providerId="AD" clId="Web-{6635F608-E1E6-368A-52FA-5981B98A36E6}" dt="2020-02-21T00:57:52.427" v="49"/>
        <pc:sldMkLst>
          <pc:docMk/>
          <pc:sldMk cId="0" sldId="264"/>
        </pc:sldMkLst>
        <pc:spChg chg="mod">
          <ac:chgData name="Vivien Silvey" userId="S::u4138982@anu.edu.au::a9575b01-cf26-49da-9e39-22cdc39bccfb" providerId="AD" clId="Web-{6635F608-E1E6-368A-52FA-5981B98A36E6}" dt="2020-02-21T00:57:19.067" v="4" actId="20577"/>
          <ac:spMkLst>
            <pc:docMk/>
            <pc:sldMk cId="0" sldId="264"/>
            <ac:spMk id="149506" creationId="{00000000-0000-0000-0000-000000000000}"/>
          </ac:spMkLst>
        </pc:spChg>
        <pc:spChg chg="mod">
          <ac:chgData name="Vivien Silvey" userId="S::u4138982@anu.edu.au::a9575b01-cf26-49da-9e39-22cdc39bccfb" providerId="AD" clId="Web-{6635F608-E1E6-368A-52FA-5981B98A36E6}" dt="2020-02-21T00:57:21.505" v="6" actId="20577"/>
          <ac:spMkLst>
            <pc:docMk/>
            <pc:sldMk cId="0" sldId="264"/>
            <ac:spMk id="149507" creationId="{00000000-0000-0000-0000-000000000000}"/>
          </ac:spMkLst>
        </pc:spChg>
      </pc:sldChg>
      <pc:sldChg chg="del">
        <pc:chgData name="Vivien Silvey" userId="S::u4138982@anu.edu.au::a9575b01-cf26-49da-9e39-22cdc39bccfb" providerId="AD" clId="Web-{6635F608-E1E6-368A-52FA-5981B98A36E6}" dt="2020-02-21T00:57:56.740" v="50"/>
        <pc:sldMkLst>
          <pc:docMk/>
          <pc:sldMk cId="368915233" sldId="400"/>
        </pc:sldMkLst>
      </pc:sldChg>
      <pc:sldChg chg="delSp">
        <pc:chgData name="Vivien Silvey" userId="S::u4138982@anu.edu.au::a9575b01-cf26-49da-9e39-22cdc39bccfb" providerId="AD" clId="Web-{6635F608-E1E6-368A-52FA-5981B98A36E6}" dt="2020-02-21T00:58:36.349" v="51"/>
        <pc:sldMkLst>
          <pc:docMk/>
          <pc:sldMk cId="3052269218" sldId="419"/>
        </pc:sldMkLst>
        <pc:picChg chg="del">
          <ac:chgData name="Vivien Silvey" userId="S::u4138982@anu.edu.au::a9575b01-cf26-49da-9e39-22cdc39bccfb" providerId="AD" clId="Web-{6635F608-E1E6-368A-52FA-5981B98A36E6}" dt="2020-02-21T00:58:36.349" v="51"/>
          <ac:picMkLst>
            <pc:docMk/>
            <pc:sldMk cId="3052269218" sldId="419"/>
            <ac:picMk id="6" creationId="{3D99238E-D9C4-48B5-B4DA-454DA3320187}"/>
          </ac:picMkLst>
        </pc:picChg>
      </pc:sldChg>
      <pc:sldChg chg="del">
        <pc:chgData name="Vivien Silvey" userId="S::u4138982@anu.edu.au::a9575b01-cf26-49da-9e39-22cdc39bccfb" providerId="AD" clId="Web-{6635F608-E1E6-368A-52FA-5981B98A36E6}" dt="2020-02-21T00:58:56.678" v="52"/>
        <pc:sldMkLst>
          <pc:docMk/>
          <pc:sldMk cId="1707302523" sldId="422"/>
        </pc:sldMkLst>
      </pc:sldChg>
      <pc:sldChg chg="modSp new">
        <pc:chgData name="Vivien Silvey" userId="S::u4138982@anu.edu.au::a9575b01-cf26-49da-9e39-22cdc39bccfb" providerId="AD" clId="Web-{6635F608-E1E6-368A-52FA-5981B98A36E6}" dt="2020-02-21T00:57:50.865" v="46" actId="20577"/>
        <pc:sldMkLst>
          <pc:docMk/>
          <pc:sldMk cId="662021037" sldId="432"/>
        </pc:sldMkLst>
        <pc:spChg chg="mod">
          <ac:chgData name="Vivien Silvey" userId="S::u4138982@anu.edu.au::a9575b01-cf26-49da-9e39-22cdc39bccfb" providerId="AD" clId="Web-{6635F608-E1E6-368A-52FA-5981B98A36E6}" dt="2020-02-21T00:57:48.177" v="38" actId="20577"/>
          <ac:spMkLst>
            <pc:docMk/>
            <pc:sldMk cId="662021037" sldId="432"/>
            <ac:spMk id="2" creationId="{A5F00C6D-E8C2-44B7-8E64-A9693E5DD401}"/>
          </ac:spMkLst>
        </pc:spChg>
        <pc:spChg chg="mod">
          <ac:chgData name="Vivien Silvey" userId="S::u4138982@anu.edu.au::a9575b01-cf26-49da-9e39-22cdc39bccfb" providerId="AD" clId="Web-{6635F608-E1E6-368A-52FA-5981B98A36E6}" dt="2020-02-21T00:57:50.865" v="46" actId="20577"/>
          <ac:spMkLst>
            <pc:docMk/>
            <pc:sldMk cId="662021037" sldId="432"/>
            <ac:spMk id="3" creationId="{3A812B08-6C86-490C-8797-2729549240C4}"/>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F415EA4-C348-4294-B945-0748A9A2A26D}" type="doc">
      <dgm:prSet loTypeId="urn:microsoft.com/office/officeart/2005/8/layout/vList5" loCatId="list" qsTypeId="urn:microsoft.com/office/officeart/2005/8/quickstyle/simple1" qsCatId="simple" csTypeId="urn:microsoft.com/office/officeart/2005/8/colors/colorful4" csCatId="colorful" phldr="1"/>
      <dgm:spPr/>
      <dgm:t>
        <a:bodyPr/>
        <a:lstStyle/>
        <a:p>
          <a:endParaRPr lang="en-AU"/>
        </a:p>
      </dgm:t>
    </dgm:pt>
    <dgm:pt modelId="{1C286BDC-2EA6-4C21-94CD-B91BBE63B2F4}">
      <dgm:prSet/>
      <dgm:spPr/>
      <dgm:t>
        <a:bodyPr/>
        <a:lstStyle/>
        <a:p>
          <a:pPr rtl="0"/>
          <a:r>
            <a:rPr lang="en-AU" baseline="0" dirty="0" smtClean="0">
              <a:solidFill>
                <a:schemeClr val="tx1"/>
              </a:solidFill>
            </a:rPr>
            <a:t>Reflect regularly</a:t>
          </a:r>
          <a:endParaRPr lang="en-AU" dirty="0">
            <a:solidFill>
              <a:schemeClr val="tx1"/>
            </a:solidFill>
          </a:endParaRPr>
        </a:p>
      </dgm:t>
    </dgm:pt>
    <dgm:pt modelId="{2D2A5FF2-6F0F-405E-824C-DA5F2258CE43}" type="parTrans" cxnId="{E5BD400D-6525-4A5B-8195-76A3622ECF4F}">
      <dgm:prSet/>
      <dgm:spPr/>
      <dgm:t>
        <a:bodyPr/>
        <a:lstStyle/>
        <a:p>
          <a:endParaRPr lang="en-AU">
            <a:solidFill>
              <a:schemeClr val="tx1"/>
            </a:solidFill>
          </a:endParaRPr>
        </a:p>
      </dgm:t>
    </dgm:pt>
    <dgm:pt modelId="{EE83BC2E-1D78-4E4D-AA97-25307A5A9A5B}" type="sibTrans" cxnId="{E5BD400D-6525-4A5B-8195-76A3622ECF4F}">
      <dgm:prSet/>
      <dgm:spPr/>
      <dgm:t>
        <a:bodyPr/>
        <a:lstStyle/>
        <a:p>
          <a:endParaRPr lang="en-AU">
            <a:solidFill>
              <a:schemeClr val="tx1"/>
            </a:solidFill>
          </a:endParaRPr>
        </a:p>
      </dgm:t>
    </dgm:pt>
    <dgm:pt modelId="{25E8B598-C7AF-4F94-A019-96A353CBD87E}">
      <dgm:prSet/>
      <dgm:spPr/>
      <dgm:t>
        <a:bodyPr/>
        <a:lstStyle/>
        <a:p>
          <a:pPr rtl="0"/>
          <a:r>
            <a:rPr lang="en-AU" smtClean="0">
              <a:solidFill>
                <a:schemeClr val="tx1"/>
              </a:solidFill>
            </a:rPr>
            <a:t>What is working? </a:t>
          </a:r>
          <a:endParaRPr lang="en-AU">
            <a:solidFill>
              <a:schemeClr val="tx1"/>
            </a:solidFill>
          </a:endParaRPr>
        </a:p>
      </dgm:t>
    </dgm:pt>
    <dgm:pt modelId="{26282FC6-3C60-42CF-B761-98C06DF728D5}" type="parTrans" cxnId="{F4830AEC-60AC-4A69-B778-4C9CEFDFD378}">
      <dgm:prSet/>
      <dgm:spPr/>
      <dgm:t>
        <a:bodyPr/>
        <a:lstStyle/>
        <a:p>
          <a:endParaRPr lang="en-AU">
            <a:solidFill>
              <a:schemeClr val="tx1"/>
            </a:solidFill>
          </a:endParaRPr>
        </a:p>
      </dgm:t>
    </dgm:pt>
    <dgm:pt modelId="{B30AFC2E-12A4-49CA-BAED-73F73A196E9A}" type="sibTrans" cxnId="{F4830AEC-60AC-4A69-B778-4C9CEFDFD378}">
      <dgm:prSet/>
      <dgm:spPr/>
      <dgm:t>
        <a:bodyPr/>
        <a:lstStyle/>
        <a:p>
          <a:endParaRPr lang="en-AU">
            <a:solidFill>
              <a:schemeClr val="tx1"/>
            </a:solidFill>
          </a:endParaRPr>
        </a:p>
      </dgm:t>
    </dgm:pt>
    <dgm:pt modelId="{8ABE8625-F99C-470B-BEF8-6C32656A5BB8}">
      <dgm:prSet/>
      <dgm:spPr/>
      <dgm:t>
        <a:bodyPr/>
        <a:lstStyle/>
        <a:p>
          <a:pPr rtl="0"/>
          <a:r>
            <a:rPr lang="en-AU" smtClean="0">
              <a:solidFill>
                <a:schemeClr val="tx1"/>
              </a:solidFill>
            </a:rPr>
            <a:t>What needs to change? </a:t>
          </a:r>
          <a:endParaRPr lang="en-AU">
            <a:solidFill>
              <a:schemeClr val="tx1"/>
            </a:solidFill>
          </a:endParaRPr>
        </a:p>
      </dgm:t>
    </dgm:pt>
    <dgm:pt modelId="{183A876E-BEC7-4C06-A7F2-9629B26ED3EF}" type="parTrans" cxnId="{211A4044-B415-411A-8AFC-B6659A3C5B7B}">
      <dgm:prSet/>
      <dgm:spPr/>
      <dgm:t>
        <a:bodyPr/>
        <a:lstStyle/>
        <a:p>
          <a:endParaRPr lang="en-AU">
            <a:solidFill>
              <a:schemeClr val="tx1"/>
            </a:solidFill>
          </a:endParaRPr>
        </a:p>
      </dgm:t>
    </dgm:pt>
    <dgm:pt modelId="{8AA05290-66D5-4E49-836C-CA9C896F7A10}" type="sibTrans" cxnId="{211A4044-B415-411A-8AFC-B6659A3C5B7B}">
      <dgm:prSet/>
      <dgm:spPr/>
      <dgm:t>
        <a:bodyPr/>
        <a:lstStyle/>
        <a:p>
          <a:endParaRPr lang="en-AU">
            <a:solidFill>
              <a:schemeClr val="tx1"/>
            </a:solidFill>
          </a:endParaRPr>
        </a:p>
      </dgm:t>
    </dgm:pt>
    <dgm:pt modelId="{9A5C0AC7-DBAA-4497-98D8-A11437D18321}">
      <dgm:prSet/>
      <dgm:spPr/>
      <dgm:t>
        <a:bodyPr/>
        <a:lstStyle/>
        <a:p>
          <a:pPr rtl="0"/>
          <a:r>
            <a:rPr lang="en-AU" smtClean="0">
              <a:solidFill>
                <a:schemeClr val="tx1"/>
              </a:solidFill>
            </a:rPr>
            <a:t>How are you managing stress? </a:t>
          </a:r>
          <a:endParaRPr lang="en-AU">
            <a:solidFill>
              <a:schemeClr val="tx1"/>
            </a:solidFill>
          </a:endParaRPr>
        </a:p>
      </dgm:t>
    </dgm:pt>
    <dgm:pt modelId="{448456A2-36C0-4DF1-8159-CFB826978FBB}" type="parTrans" cxnId="{1BB569E0-952B-49D3-8937-DE9F9366459A}">
      <dgm:prSet/>
      <dgm:spPr/>
      <dgm:t>
        <a:bodyPr/>
        <a:lstStyle/>
        <a:p>
          <a:endParaRPr lang="en-AU">
            <a:solidFill>
              <a:schemeClr val="tx1"/>
            </a:solidFill>
          </a:endParaRPr>
        </a:p>
      </dgm:t>
    </dgm:pt>
    <dgm:pt modelId="{07BD4D28-005A-4884-AE2F-A7AA346ADF15}" type="sibTrans" cxnId="{1BB569E0-952B-49D3-8937-DE9F9366459A}">
      <dgm:prSet/>
      <dgm:spPr/>
      <dgm:t>
        <a:bodyPr/>
        <a:lstStyle/>
        <a:p>
          <a:endParaRPr lang="en-AU">
            <a:solidFill>
              <a:schemeClr val="tx1"/>
            </a:solidFill>
          </a:endParaRPr>
        </a:p>
      </dgm:t>
    </dgm:pt>
    <dgm:pt modelId="{A6100E14-E7AB-4948-9923-88EC5BAE4095}">
      <dgm:prSet/>
      <dgm:spPr/>
      <dgm:t>
        <a:bodyPr/>
        <a:lstStyle/>
        <a:p>
          <a:pPr rtl="0"/>
          <a:r>
            <a:rPr lang="en-AU" smtClean="0">
              <a:solidFill>
                <a:schemeClr val="tx1"/>
              </a:solidFill>
            </a:rPr>
            <a:t>How are you managing your life? </a:t>
          </a:r>
          <a:endParaRPr lang="en-AU">
            <a:solidFill>
              <a:schemeClr val="tx1"/>
            </a:solidFill>
          </a:endParaRPr>
        </a:p>
      </dgm:t>
    </dgm:pt>
    <dgm:pt modelId="{1D3B86B6-1DB5-4F6E-BDBA-4D8A04AB76C0}" type="parTrans" cxnId="{D0DF99DC-79AC-4312-8B20-759851F2FAB9}">
      <dgm:prSet/>
      <dgm:spPr/>
      <dgm:t>
        <a:bodyPr/>
        <a:lstStyle/>
        <a:p>
          <a:endParaRPr lang="en-AU">
            <a:solidFill>
              <a:schemeClr val="tx1"/>
            </a:solidFill>
          </a:endParaRPr>
        </a:p>
      </dgm:t>
    </dgm:pt>
    <dgm:pt modelId="{F926B604-B2DC-458A-980D-35C6A97A1EA2}" type="sibTrans" cxnId="{D0DF99DC-79AC-4312-8B20-759851F2FAB9}">
      <dgm:prSet/>
      <dgm:spPr/>
      <dgm:t>
        <a:bodyPr/>
        <a:lstStyle/>
        <a:p>
          <a:endParaRPr lang="en-AU">
            <a:solidFill>
              <a:schemeClr val="tx1"/>
            </a:solidFill>
          </a:endParaRPr>
        </a:p>
      </dgm:t>
    </dgm:pt>
    <dgm:pt modelId="{F48C697A-0B9D-481A-9739-B43F0B465ED1}" type="pres">
      <dgm:prSet presAssocID="{AF415EA4-C348-4294-B945-0748A9A2A26D}" presName="Name0" presStyleCnt="0">
        <dgm:presLayoutVars>
          <dgm:dir/>
          <dgm:animLvl val="lvl"/>
          <dgm:resizeHandles val="exact"/>
        </dgm:presLayoutVars>
      </dgm:prSet>
      <dgm:spPr/>
      <dgm:t>
        <a:bodyPr/>
        <a:lstStyle/>
        <a:p>
          <a:endParaRPr lang="en-AU"/>
        </a:p>
      </dgm:t>
    </dgm:pt>
    <dgm:pt modelId="{E961891B-B85D-4478-88B6-A632931E908E}" type="pres">
      <dgm:prSet presAssocID="{1C286BDC-2EA6-4C21-94CD-B91BBE63B2F4}" presName="linNode" presStyleCnt="0"/>
      <dgm:spPr/>
      <dgm:t>
        <a:bodyPr/>
        <a:lstStyle/>
        <a:p>
          <a:endParaRPr lang="en-AU"/>
        </a:p>
      </dgm:t>
    </dgm:pt>
    <dgm:pt modelId="{313D8BD8-C33A-412C-BE2E-35A79D8EEB1F}" type="pres">
      <dgm:prSet presAssocID="{1C286BDC-2EA6-4C21-94CD-B91BBE63B2F4}" presName="parentText" presStyleLbl="node1" presStyleIdx="0" presStyleCnt="1">
        <dgm:presLayoutVars>
          <dgm:chMax val="1"/>
          <dgm:bulletEnabled val="1"/>
        </dgm:presLayoutVars>
      </dgm:prSet>
      <dgm:spPr/>
      <dgm:t>
        <a:bodyPr/>
        <a:lstStyle/>
        <a:p>
          <a:endParaRPr lang="en-AU"/>
        </a:p>
      </dgm:t>
    </dgm:pt>
    <dgm:pt modelId="{6C813999-0FF8-4741-976F-D51FB98E819C}" type="pres">
      <dgm:prSet presAssocID="{1C286BDC-2EA6-4C21-94CD-B91BBE63B2F4}" presName="descendantText" presStyleLbl="alignAccFollowNode1" presStyleIdx="0" presStyleCnt="1">
        <dgm:presLayoutVars>
          <dgm:bulletEnabled val="1"/>
        </dgm:presLayoutVars>
      </dgm:prSet>
      <dgm:spPr/>
      <dgm:t>
        <a:bodyPr/>
        <a:lstStyle/>
        <a:p>
          <a:endParaRPr lang="en-AU"/>
        </a:p>
      </dgm:t>
    </dgm:pt>
  </dgm:ptLst>
  <dgm:cxnLst>
    <dgm:cxn modelId="{ACB7B883-4B8C-4089-B5DE-6862C1DAE7BC}" type="presOf" srcId="{8ABE8625-F99C-470B-BEF8-6C32656A5BB8}" destId="{6C813999-0FF8-4741-976F-D51FB98E819C}" srcOrd="0" destOrd="1" presId="urn:microsoft.com/office/officeart/2005/8/layout/vList5"/>
    <dgm:cxn modelId="{638949F4-4973-4F46-949A-D464F3832616}" type="presOf" srcId="{25E8B598-C7AF-4F94-A019-96A353CBD87E}" destId="{6C813999-0FF8-4741-976F-D51FB98E819C}" srcOrd="0" destOrd="0" presId="urn:microsoft.com/office/officeart/2005/8/layout/vList5"/>
    <dgm:cxn modelId="{E5BD400D-6525-4A5B-8195-76A3622ECF4F}" srcId="{AF415EA4-C348-4294-B945-0748A9A2A26D}" destId="{1C286BDC-2EA6-4C21-94CD-B91BBE63B2F4}" srcOrd="0" destOrd="0" parTransId="{2D2A5FF2-6F0F-405E-824C-DA5F2258CE43}" sibTransId="{EE83BC2E-1D78-4E4D-AA97-25307A5A9A5B}"/>
    <dgm:cxn modelId="{1BB569E0-952B-49D3-8937-DE9F9366459A}" srcId="{1C286BDC-2EA6-4C21-94CD-B91BBE63B2F4}" destId="{9A5C0AC7-DBAA-4497-98D8-A11437D18321}" srcOrd="2" destOrd="0" parTransId="{448456A2-36C0-4DF1-8159-CFB826978FBB}" sibTransId="{07BD4D28-005A-4884-AE2F-A7AA346ADF15}"/>
    <dgm:cxn modelId="{211A4044-B415-411A-8AFC-B6659A3C5B7B}" srcId="{1C286BDC-2EA6-4C21-94CD-B91BBE63B2F4}" destId="{8ABE8625-F99C-470B-BEF8-6C32656A5BB8}" srcOrd="1" destOrd="0" parTransId="{183A876E-BEC7-4C06-A7F2-9629B26ED3EF}" sibTransId="{8AA05290-66D5-4E49-836C-CA9C896F7A10}"/>
    <dgm:cxn modelId="{59E532F4-983B-4108-8DFA-CDB7D470C355}" type="presOf" srcId="{1C286BDC-2EA6-4C21-94CD-B91BBE63B2F4}" destId="{313D8BD8-C33A-412C-BE2E-35A79D8EEB1F}" srcOrd="0" destOrd="0" presId="urn:microsoft.com/office/officeart/2005/8/layout/vList5"/>
    <dgm:cxn modelId="{C440F50F-F334-4596-B134-D33E1443307E}" type="presOf" srcId="{A6100E14-E7AB-4948-9923-88EC5BAE4095}" destId="{6C813999-0FF8-4741-976F-D51FB98E819C}" srcOrd="0" destOrd="3" presId="urn:microsoft.com/office/officeart/2005/8/layout/vList5"/>
    <dgm:cxn modelId="{F4830AEC-60AC-4A69-B778-4C9CEFDFD378}" srcId="{1C286BDC-2EA6-4C21-94CD-B91BBE63B2F4}" destId="{25E8B598-C7AF-4F94-A019-96A353CBD87E}" srcOrd="0" destOrd="0" parTransId="{26282FC6-3C60-42CF-B761-98C06DF728D5}" sibTransId="{B30AFC2E-12A4-49CA-BAED-73F73A196E9A}"/>
    <dgm:cxn modelId="{D0DF99DC-79AC-4312-8B20-759851F2FAB9}" srcId="{1C286BDC-2EA6-4C21-94CD-B91BBE63B2F4}" destId="{A6100E14-E7AB-4948-9923-88EC5BAE4095}" srcOrd="3" destOrd="0" parTransId="{1D3B86B6-1DB5-4F6E-BDBA-4D8A04AB76C0}" sibTransId="{F926B604-B2DC-458A-980D-35C6A97A1EA2}"/>
    <dgm:cxn modelId="{4CF08906-1EB1-4583-B3B1-8CD015CF46F9}" type="presOf" srcId="{9A5C0AC7-DBAA-4497-98D8-A11437D18321}" destId="{6C813999-0FF8-4741-976F-D51FB98E819C}" srcOrd="0" destOrd="2" presId="urn:microsoft.com/office/officeart/2005/8/layout/vList5"/>
    <dgm:cxn modelId="{F05CEA47-52EB-4AF6-B627-D1CCF8090C56}" type="presOf" srcId="{AF415EA4-C348-4294-B945-0748A9A2A26D}" destId="{F48C697A-0B9D-481A-9739-B43F0B465ED1}" srcOrd="0" destOrd="0" presId="urn:microsoft.com/office/officeart/2005/8/layout/vList5"/>
    <dgm:cxn modelId="{98E7D7B5-17E8-4BDF-B95E-6D883E94AC35}" type="presParOf" srcId="{F48C697A-0B9D-481A-9739-B43F0B465ED1}" destId="{E961891B-B85D-4478-88B6-A632931E908E}" srcOrd="0" destOrd="0" presId="urn:microsoft.com/office/officeart/2005/8/layout/vList5"/>
    <dgm:cxn modelId="{A1EC522C-6775-4B86-8780-9F0957393254}" type="presParOf" srcId="{E961891B-B85D-4478-88B6-A632931E908E}" destId="{313D8BD8-C33A-412C-BE2E-35A79D8EEB1F}" srcOrd="0" destOrd="0" presId="urn:microsoft.com/office/officeart/2005/8/layout/vList5"/>
    <dgm:cxn modelId="{3D398077-733B-49B1-81CD-5D836011AFAD}" type="presParOf" srcId="{E961891B-B85D-4478-88B6-A632931E908E}" destId="{6C813999-0FF8-4741-976F-D51FB98E819C}"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C1B3A09-BC7C-464F-A25B-1668CB548C14}" type="doc">
      <dgm:prSet loTypeId="urn:microsoft.com/office/officeart/2005/8/layout/process2" loCatId="process" qsTypeId="urn:microsoft.com/office/officeart/2005/8/quickstyle/simple1" qsCatId="simple" csTypeId="urn:microsoft.com/office/officeart/2005/8/colors/colorful5" csCatId="colorful" phldr="1"/>
      <dgm:spPr/>
    </dgm:pt>
    <dgm:pt modelId="{16D9939F-5E79-43BB-9B15-C0958DF2B49E}">
      <dgm:prSet phldrT="[Text]"/>
      <dgm:spPr/>
      <dgm:t>
        <a:bodyPr/>
        <a:lstStyle/>
        <a:p>
          <a:r>
            <a:rPr lang="en-AU" dirty="0"/>
            <a:t>What are your major milestones?</a:t>
          </a:r>
        </a:p>
      </dgm:t>
    </dgm:pt>
    <dgm:pt modelId="{0ACD426C-D2FC-4ABD-89E2-C8DB9AEE1493}" type="parTrans" cxnId="{A2D66B8B-9F56-4D27-9577-40F6A5F7E448}">
      <dgm:prSet/>
      <dgm:spPr/>
      <dgm:t>
        <a:bodyPr/>
        <a:lstStyle/>
        <a:p>
          <a:endParaRPr lang="en-AU"/>
        </a:p>
      </dgm:t>
    </dgm:pt>
    <dgm:pt modelId="{4DB50A0C-BD4E-4DAA-B0E8-9CABF069BB5B}" type="sibTrans" cxnId="{A2D66B8B-9F56-4D27-9577-40F6A5F7E448}">
      <dgm:prSet/>
      <dgm:spPr/>
      <dgm:t>
        <a:bodyPr/>
        <a:lstStyle/>
        <a:p>
          <a:endParaRPr lang="en-AU"/>
        </a:p>
      </dgm:t>
    </dgm:pt>
    <dgm:pt modelId="{457D4874-F207-4A53-B45A-570CDFB1A968}">
      <dgm:prSet phldrT="[Text]"/>
      <dgm:spPr/>
      <dgm:t>
        <a:bodyPr/>
        <a:lstStyle/>
        <a:p>
          <a:r>
            <a:rPr lang="en-AU" smtClean="0"/>
            <a:t>What steps do you need to complete for each milestone?</a:t>
          </a:r>
          <a:endParaRPr lang="en-AU" dirty="0"/>
        </a:p>
      </dgm:t>
    </dgm:pt>
    <dgm:pt modelId="{39C30868-3C22-405D-B874-4C54DFC3DED0}" type="parTrans" cxnId="{1A51CC3E-A38D-4DE3-A2D7-D3DB53D4E0D0}">
      <dgm:prSet/>
      <dgm:spPr/>
      <dgm:t>
        <a:bodyPr/>
        <a:lstStyle/>
        <a:p>
          <a:endParaRPr lang="en-AU"/>
        </a:p>
      </dgm:t>
    </dgm:pt>
    <dgm:pt modelId="{5D839053-7AF7-4D37-8220-71083C66E9D5}" type="sibTrans" cxnId="{1A51CC3E-A38D-4DE3-A2D7-D3DB53D4E0D0}">
      <dgm:prSet/>
      <dgm:spPr/>
      <dgm:t>
        <a:bodyPr/>
        <a:lstStyle/>
        <a:p>
          <a:endParaRPr lang="en-AU"/>
        </a:p>
      </dgm:t>
    </dgm:pt>
    <dgm:pt modelId="{487862A2-9A16-4F0B-81B1-4EFA42A2E505}" type="pres">
      <dgm:prSet presAssocID="{9C1B3A09-BC7C-464F-A25B-1668CB548C14}" presName="linearFlow" presStyleCnt="0">
        <dgm:presLayoutVars>
          <dgm:resizeHandles val="exact"/>
        </dgm:presLayoutVars>
      </dgm:prSet>
      <dgm:spPr/>
    </dgm:pt>
    <dgm:pt modelId="{21ECA487-1C6C-4D2C-9691-74E80BC69DBA}" type="pres">
      <dgm:prSet presAssocID="{16D9939F-5E79-43BB-9B15-C0958DF2B49E}" presName="node" presStyleLbl="node1" presStyleIdx="0" presStyleCnt="2" custScaleX="201000" custLinFactNeighborX="18358" custLinFactNeighborY="-6707">
        <dgm:presLayoutVars>
          <dgm:bulletEnabled val="1"/>
        </dgm:presLayoutVars>
      </dgm:prSet>
      <dgm:spPr/>
      <dgm:t>
        <a:bodyPr/>
        <a:lstStyle/>
        <a:p>
          <a:endParaRPr lang="en-AU"/>
        </a:p>
      </dgm:t>
    </dgm:pt>
    <dgm:pt modelId="{D058A5F6-E3E5-466B-8D4F-DF09485FA538}" type="pres">
      <dgm:prSet presAssocID="{4DB50A0C-BD4E-4DAA-B0E8-9CABF069BB5B}" presName="sibTrans" presStyleLbl="sibTrans2D1" presStyleIdx="0" presStyleCnt="1" custAng="21286227"/>
      <dgm:spPr/>
      <dgm:t>
        <a:bodyPr/>
        <a:lstStyle/>
        <a:p>
          <a:endParaRPr lang="en-AU"/>
        </a:p>
      </dgm:t>
    </dgm:pt>
    <dgm:pt modelId="{F643D9F4-DD04-4F33-A935-90F7C2CCB1F4}" type="pres">
      <dgm:prSet presAssocID="{4DB50A0C-BD4E-4DAA-B0E8-9CABF069BB5B}" presName="connectorText" presStyleLbl="sibTrans2D1" presStyleIdx="0" presStyleCnt="1"/>
      <dgm:spPr/>
      <dgm:t>
        <a:bodyPr/>
        <a:lstStyle/>
        <a:p>
          <a:endParaRPr lang="en-AU"/>
        </a:p>
      </dgm:t>
    </dgm:pt>
    <dgm:pt modelId="{6C7A712C-717A-467F-A42F-F2F72BEDEBDE}" type="pres">
      <dgm:prSet presAssocID="{457D4874-F207-4A53-B45A-570CDFB1A968}" presName="node" presStyleLbl="node1" presStyleIdx="1" presStyleCnt="2" custScaleX="201000">
        <dgm:presLayoutVars>
          <dgm:bulletEnabled val="1"/>
        </dgm:presLayoutVars>
      </dgm:prSet>
      <dgm:spPr/>
      <dgm:t>
        <a:bodyPr/>
        <a:lstStyle/>
        <a:p>
          <a:endParaRPr lang="en-AU"/>
        </a:p>
      </dgm:t>
    </dgm:pt>
  </dgm:ptLst>
  <dgm:cxnLst>
    <dgm:cxn modelId="{B233C4A1-B371-428E-9D0C-B8638D9239E1}" type="presOf" srcId="{457D4874-F207-4A53-B45A-570CDFB1A968}" destId="{6C7A712C-717A-467F-A42F-F2F72BEDEBDE}" srcOrd="0" destOrd="0" presId="urn:microsoft.com/office/officeart/2005/8/layout/process2"/>
    <dgm:cxn modelId="{93361BF7-986B-4742-A8DD-82900D911F39}" type="presOf" srcId="{4DB50A0C-BD4E-4DAA-B0E8-9CABF069BB5B}" destId="{F643D9F4-DD04-4F33-A935-90F7C2CCB1F4}" srcOrd="1" destOrd="0" presId="urn:microsoft.com/office/officeart/2005/8/layout/process2"/>
    <dgm:cxn modelId="{1A51CC3E-A38D-4DE3-A2D7-D3DB53D4E0D0}" srcId="{9C1B3A09-BC7C-464F-A25B-1668CB548C14}" destId="{457D4874-F207-4A53-B45A-570CDFB1A968}" srcOrd="1" destOrd="0" parTransId="{39C30868-3C22-405D-B874-4C54DFC3DED0}" sibTransId="{5D839053-7AF7-4D37-8220-71083C66E9D5}"/>
    <dgm:cxn modelId="{A2D66B8B-9F56-4D27-9577-40F6A5F7E448}" srcId="{9C1B3A09-BC7C-464F-A25B-1668CB548C14}" destId="{16D9939F-5E79-43BB-9B15-C0958DF2B49E}" srcOrd="0" destOrd="0" parTransId="{0ACD426C-D2FC-4ABD-89E2-C8DB9AEE1493}" sibTransId="{4DB50A0C-BD4E-4DAA-B0E8-9CABF069BB5B}"/>
    <dgm:cxn modelId="{B2B349A1-1A9A-48C4-808A-D1EB1B6D3448}" type="presOf" srcId="{16D9939F-5E79-43BB-9B15-C0958DF2B49E}" destId="{21ECA487-1C6C-4D2C-9691-74E80BC69DBA}" srcOrd="0" destOrd="0" presId="urn:microsoft.com/office/officeart/2005/8/layout/process2"/>
    <dgm:cxn modelId="{EA9FD379-71F3-4DF7-9567-E755FD48C90C}" type="presOf" srcId="{9C1B3A09-BC7C-464F-A25B-1668CB548C14}" destId="{487862A2-9A16-4F0B-81B1-4EFA42A2E505}" srcOrd="0" destOrd="0" presId="urn:microsoft.com/office/officeart/2005/8/layout/process2"/>
    <dgm:cxn modelId="{A4265EED-8DD9-4CB3-B1FB-4DA97CC94CD3}" type="presOf" srcId="{4DB50A0C-BD4E-4DAA-B0E8-9CABF069BB5B}" destId="{D058A5F6-E3E5-466B-8D4F-DF09485FA538}" srcOrd="0" destOrd="0" presId="urn:microsoft.com/office/officeart/2005/8/layout/process2"/>
    <dgm:cxn modelId="{C22BFA93-66AB-4D55-B65C-AC068933D25A}" type="presParOf" srcId="{487862A2-9A16-4F0B-81B1-4EFA42A2E505}" destId="{21ECA487-1C6C-4D2C-9691-74E80BC69DBA}" srcOrd="0" destOrd="0" presId="urn:microsoft.com/office/officeart/2005/8/layout/process2"/>
    <dgm:cxn modelId="{0215B960-F605-420F-9079-8048B78B1ABB}" type="presParOf" srcId="{487862A2-9A16-4F0B-81B1-4EFA42A2E505}" destId="{D058A5F6-E3E5-466B-8D4F-DF09485FA538}" srcOrd="1" destOrd="0" presId="urn:microsoft.com/office/officeart/2005/8/layout/process2"/>
    <dgm:cxn modelId="{268FA693-911F-4A68-858B-ECD0E3F727F6}" type="presParOf" srcId="{D058A5F6-E3E5-466B-8D4F-DF09485FA538}" destId="{F643D9F4-DD04-4F33-A935-90F7C2CCB1F4}" srcOrd="0" destOrd="0" presId="urn:microsoft.com/office/officeart/2005/8/layout/process2"/>
    <dgm:cxn modelId="{AE0090AA-648D-46B4-A259-63623D713C82}" type="presParOf" srcId="{487862A2-9A16-4F0B-81B1-4EFA42A2E505}" destId="{6C7A712C-717A-467F-A42F-F2F72BEDEBDE}" srcOrd="2"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813999-0FF8-4741-976F-D51FB98E819C}">
      <dsp:nvSpPr>
        <dsp:cNvPr id="0" name=""/>
        <dsp:cNvSpPr/>
      </dsp:nvSpPr>
      <dsp:spPr>
        <a:xfrm rot="5400000">
          <a:off x="4850460" y="-925976"/>
          <a:ext cx="3481069" cy="6203289"/>
        </a:xfrm>
        <a:prstGeom prst="round2SameRect">
          <a:avLst/>
        </a:prstGeom>
        <a:solidFill>
          <a:schemeClr val="accent4">
            <a:tint val="40000"/>
            <a:alpha val="90000"/>
            <a:hueOff val="0"/>
            <a:satOff val="0"/>
            <a:lumOff val="0"/>
            <a:alphaOff val="0"/>
          </a:schemeClr>
        </a:solidFill>
        <a:ln w="1397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1920" tIns="60960" rIns="121920" bIns="60960" numCol="1" spcCol="1270" anchor="ctr" anchorCtr="0">
          <a:noAutofit/>
        </a:bodyPr>
        <a:lstStyle/>
        <a:p>
          <a:pPr marL="285750" lvl="1" indent="-285750" algn="l" defTabSz="1422400" rtl="0">
            <a:lnSpc>
              <a:spcPct val="90000"/>
            </a:lnSpc>
            <a:spcBef>
              <a:spcPct val="0"/>
            </a:spcBef>
            <a:spcAft>
              <a:spcPct val="15000"/>
            </a:spcAft>
            <a:buChar char="••"/>
          </a:pPr>
          <a:r>
            <a:rPr lang="en-AU" sz="3200" kern="1200" smtClean="0">
              <a:solidFill>
                <a:schemeClr val="tx1"/>
              </a:solidFill>
            </a:rPr>
            <a:t>What is working? </a:t>
          </a:r>
          <a:endParaRPr lang="en-AU" sz="3200" kern="1200">
            <a:solidFill>
              <a:schemeClr val="tx1"/>
            </a:solidFill>
          </a:endParaRPr>
        </a:p>
        <a:p>
          <a:pPr marL="285750" lvl="1" indent="-285750" algn="l" defTabSz="1422400" rtl="0">
            <a:lnSpc>
              <a:spcPct val="90000"/>
            </a:lnSpc>
            <a:spcBef>
              <a:spcPct val="0"/>
            </a:spcBef>
            <a:spcAft>
              <a:spcPct val="15000"/>
            </a:spcAft>
            <a:buChar char="••"/>
          </a:pPr>
          <a:r>
            <a:rPr lang="en-AU" sz="3200" kern="1200" smtClean="0">
              <a:solidFill>
                <a:schemeClr val="tx1"/>
              </a:solidFill>
            </a:rPr>
            <a:t>What needs to change? </a:t>
          </a:r>
          <a:endParaRPr lang="en-AU" sz="3200" kern="1200">
            <a:solidFill>
              <a:schemeClr val="tx1"/>
            </a:solidFill>
          </a:endParaRPr>
        </a:p>
        <a:p>
          <a:pPr marL="285750" lvl="1" indent="-285750" algn="l" defTabSz="1422400" rtl="0">
            <a:lnSpc>
              <a:spcPct val="90000"/>
            </a:lnSpc>
            <a:spcBef>
              <a:spcPct val="0"/>
            </a:spcBef>
            <a:spcAft>
              <a:spcPct val="15000"/>
            </a:spcAft>
            <a:buChar char="••"/>
          </a:pPr>
          <a:r>
            <a:rPr lang="en-AU" sz="3200" kern="1200" smtClean="0">
              <a:solidFill>
                <a:schemeClr val="tx1"/>
              </a:solidFill>
            </a:rPr>
            <a:t>How are you managing stress? </a:t>
          </a:r>
          <a:endParaRPr lang="en-AU" sz="3200" kern="1200">
            <a:solidFill>
              <a:schemeClr val="tx1"/>
            </a:solidFill>
          </a:endParaRPr>
        </a:p>
        <a:p>
          <a:pPr marL="285750" lvl="1" indent="-285750" algn="l" defTabSz="1422400" rtl="0">
            <a:lnSpc>
              <a:spcPct val="90000"/>
            </a:lnSpc>
            <a:spcBef>
              <a:spcPct val="0"/>
            </a:spcBef>
            <a:spcAft>
              <a:spcPct val="15000"/>
            </a:spcAft>
            <a:buChar char="••"/>
          </a:pPr>
          <a:r>
            <a:rPr lang="en-AU" sz="3200" kern="1200" smtClean="0">
              <a:solidFill>
                <a:schemeClr val="tx1"/>
              </a:solidFill>
            </a:rPr>
            <a:t>How are you managing your life? </a:t>
          </a:r>
          <a:endParaRPr lang="en-AU" sz="3200" kern="1200">
            <a:solidFill>
              <a:schemeClr val="tx1"/>
            </a:solidFill>
          </a:endParaRPr>
        </a:p>
      </dsp:txBody>
      <dsp:txXfrm rot="-5400000">
        <a:off x="3489350" y="605066"/>
        <a:ext cx="6033357" cy="3141205"/>
      </dsp:txXfrm>
    </dsp:sp>
    <dsp:sp modelId="{313D8BD8-C33A-412C-BE2E-35A79D8EEB1F}">
      <dsp:nvSpPr>
        <dsp:cNvPr id="0" name=""/>
        <dsp:cNvSpPr/>
      </dsp:nvSpPr>
      <dsp:spPr>
        <a:xfrm>
          <a:off x="0" y="0"/>
          <a:ext cx="3489350" cy="4351337"/>
        </a:xfrm>
        <a:prstGeom prst="roundRect">
          <a:avLst/>
        </a:prstGeom>
        <a:solidFill>
          <a:schemeClr val="accent4">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0" tIns="104775" rIns="209550" bIns="104775" numCol="1" spcCol="1270" anchor="ctr" anchorCtr="0">
          <a:noAutofit/>
        </a:bodyPr>
        <a:lstStyle/>
        <a:p>
          <a:pPr lvl="0" algn="ctr" defTabSz="2444750" rtl="0">
            <a:lnSpc>
              <a:spcPct val="90000"/>
            </a:lnSpc>
            <a:spcBef>
              <a:spcPct val="0"/>
            </a:spcBef>
            <a:spcAft>
              <a:spcPct val="35000"/>
            </a:spcAft>
          </a:pPr>
          <a:r>
            <a:rPr lang="en-AU" sz="5500" kern="1200" baseline="0" dirty="0" smtClean="0">
              <a:solidFill>
                <a:schemeClr val="tx1"/>
              </a:solidFill>
            </a:rPr>
            <a:t>Reflect regularly</a:t>
          </a:r>
          <a:endParaRPr lang="en-AU" sz="5500" kern="1200" dirty="0">
            <a:solidFill>
              <a:schemeClr val="tx1"/>
            </a:solidFill>
          </a:endParaRPr>
        </a:p>
      </dsp:txBody>
      <dsp:txXfrm>
        <a:off x="170336" y="170336"/>
        <a:ext cx="3148678" cy="401066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ECA487-1C6C-4D2C-9691-74E80BC69DBA}">
      <dsp:nvSpPr>
        <dsp:cNvPr id="0" name=""/>
        <dsp:cNvSpPr/>
      </dsp:nvSpPr>
      <dsp:spPr>
        <a:xfrm>
          <a:off x="555083" y="0"/>
          <a:ext cx="7312525" cy="2021151"/>
        </a:xfrm>
        <a:prstGeom prst="roundRect">
          <a:avLst>
            <a:gd name="adj" fmla="val 10000"/>
          </a:avLst>
        </a:prstGeom>
        <a:solidFill>
          <a:schemeClr val="accent5">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144780" rIns="144780" bIns="144780" numCol="1" spcCol="1270" anchor="ctr" anchorCtr="0">
          <a:noAutofit/>
        </a:bodyPr>
        <a:lstStyle/>
        <a:p>
          <a:pPr lvl="0" algn="ctr" defTabSz="1689100">
            <a:lnSpc>
              <a:spcPct val="90000"/>
            </a:lnSpc>
            <a:spcBef>
              <a:spcPct val="0"/>
            </a:spcBef>
            <a:spcAft>
              <a:spcPct val="35000"/>
            </a:spcAft>
          </a:pPr>
          <a:r>
            <a:rPr lang="en-AU" sz="3800" kern="1200" dirty="0"/>
            <a:t>What are your major milestones?</a:t>
          </a:r>
        </a:p>
      </dsp:txBody>
      <dsp:txXfrm>
        <a:off x="614280" y="59197"/>
        <a:ext cx="7194131" cy="1902757"/>
      </dsp:txXfrm>
    </dsp:sp>
    <dsp:sp modelId="{D058A5F6-E3E5-466B-8D4F-DF09485FA538}">
      <dsp:nvSpPr>
        <dsp:cNvPr id="0" name=""/>
        <dsp:cNvSpPr/>
      </dsp:nvSpPr>
      <dsp:spPr>
        <a:xfrm rot="5400000">
          <a:off x="3691793" y="2071988"/>
          <a:ext cx="761564" cy="909518"/>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333500">
            <a:lnSpc>
              <a:spcPct val="90000"/>
            </a:lnSpc>
            <a:spcBef>
              <a:spcPct val="0"/>
            </a:spcBef>
            <a:spcAft>
              <a:spcPct val="35000"/>
            </a:spcAft>
          </a:pPr>
          <a:endParaRPr lang="en-AU" sz="3000" kern="1200"/>
        </a:p>
      </dsp:txBody>
      <dsp:txXfrm rot="-5400000">
        <a:off x="3799721" y="2145965"/>
        <a:ext cx="545710" cy="533095"/>
      </dsp:txXfrm>
    </dsp:sp>
    <dsp:sp modelId="{6C7A712C-717A-467F-A42F-F2F72BEDEBDE}">
      <dsp:nvSpPr>
        <dsp:cNvPr id="0" name=""/>
        <dsp:cNvSpPr/>
      </dsp:nvSpPr>
      <dsp:spPr>
        <a:xfrm>
          <a:off x="277541" y="3032343"/>
          <a:ext cx="7312525" cy="2021151"/>
        </a:xfrm>
        <a:prstGeom prst="roundRect">
          <a:avLst>
            <a:gd name="adj" fmla="val 10000"/>
          </a:avLst>
        </a:prstGeom>
        <a:solidFill>
          <a:schemeClr val="accent5">
            <a:hueOff val="-600195"/>
            <a:satOff val="0"/>
            <a:lumOff val="21177"/>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lvl="0" algn="ctr" defTabSz="1644650">
            <a:lnSpc>
              <a:spcPct val="90000"/>
            </a:lnSpc>
            <a:spcBef>
              <a:spcPct val="0"/>
            </a:spcBef>
            <a:spcAft>
              <a:spcPct val="35000"/>
            </a:spcAft>
          </a:pPr>
          <a:r>
            <a:rPr lang="en-AU" sz="3700" kern="1200" smtClean="0"/>
            <a:t>What steps do you need to complete for each milestone?</a:t>
          </a:r>
          <a:endParaRPr lang="en-AU" sz="3700" kern="1200" dirty="0"/>
        </a:p>
      </dsp:txBody>
      <dsp:txXfrm>
        <a:off x="336738" y="3091540"/>
        <a:ext cx="7194131" cy="1902757"/>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45862" cy="497333"/>
          </a:xfrm>
          <a:prstGeom prst="rect">
            <a:avLst/>
          </a:prstGeom>
        </p:spPr>
        <p:txBody>
          <a:bodyPr vert="horz" lIns="88221" tIns="44111" rIns="88221" bIns="44111" rtlCol="0"/>
          <a:lstStyle>
            <a:lvl1pPr algn="l">
              <a:defRPr sz="1200"/>
            </a:lvl1pPr>
          </a:lstStyle>
          <a:p>
            <a:r>
              <a:rPr lang="en-AU"/>
              <a:t>Research Project Management</a:t>
            </a:r>
          </a:p>
        </p:txBody>
      </p:sp>
      <p:sp>
        <p:nvSpPr>
          <p:cNvPr id="3" name="Date Placeholder 2"/>
          <p:cNvSpPr>
            <a:spLocks noGrp="1"/>
          </p:cNvSpPr>
          <p:nvPr>
            <p:ph type="dt" sz="quarter" idx="1"/>
          </p:nvPr>
        </p:nvSpPr>
        <p:spPr>
          <a:xfrm>
            <a:off x="3850294" y="1"/>
            <a:ext cx="2945862" cy="497333"/>
          </a:xfrm>
          <a:prstGeom prst="rect">
            <a:avLst/>
          </a:prstGeom>
        </p:spPr>
        <p:txBody>
          <a:bodyPr vert="horz" lIns="88221" tIns="44111" rIns="88221" bIns="44111" rtlCol="0"/>
          <a:lstStyle>
            <a:lvl1pPr algn="r">
              <a:defRPr sz="1200"/>
            </a:lvl1pPr>
          </a:lstStyle>
          <a:p>
            <a:fld id="{3189EB88-015D-4E68-9A33-671FE0FF04AE}" type="datetime1">
              <a:rPr lang="en-AU" smtClean="0"/>
              <a:t>11/03/2020</a:t>
            </a:fld>
            <a:endParaRPr lang="en-AU"/>
          </a:p>
        </p:txBody>
      </p:sp>
      <p:sp>
        <p:nvSpPr>
          <p:cNvPr id="4" name="Footer Placeholder 3"/>
          <p:cNvSpPr>
            <a:spLocks noGrp="1"/>
          </p:cNvSpPr>
          <p:nvPr>
            <p:ph type="ftr" sz="quarter" idx="2"/>
          </p:nvPr>
        </p:nvSpPr>
        <p:spPr>
          <a:xfrm>
            <a:off x="0" y="9429305"/>
            <a:ext cx="2945862" cy="497333"/>
          </a:xfrm>
          <a:prstGeom prst="rect">
            <a:avLst/>
          </a:prstGeom>
        </p:spPr>
        <p:txBody>
          <a:bodyPr vert="horz" lIns="88221" tIns="44111" rIns="88221" bIns="44111" rtlCol="0" anchor="b"/>
          <a:lstStyle>
            <a:lvl1pPr algn="l">
              <a:defRPr sz="1200"/>
            </a:lvl1pPr>
          </a:lstStyle>
          <a:p>
            <a:r>
              <a:rPr lang="en-AU"/>
              <a:t>Academic Skills and Learning Centre</a:t>
            </a:r>
          </a:p>
        </p:txBody>
      </p:sp>
      <p:sp>
        <p:nvSpPr>
          <p:cNvPr id="5" name="Slide Number Placeholder 4"/>
          <p:cNvSpPr>
            <a:spLocks noGrp="1"/>
          </p:cNvSpPr>
          <p:nvPr>
            <p:ph type="sldNum" sz="quarter" idx="3"/>
          </p:nvPr>
        </p:nvSpPr>
        <p:spPr>
          <a:xfrm>
            <a:off x="3850294" y="9429305"/>
            <a:ext cx="2945862" cy="497333"/>
          </a:xfrm>
          <a:prstGeom prst="rect">
            <a:avLst/>
          </a:prstGeom>
        </p:spPr>
        <p:txBody>
          <a:bodyPr vert="horz" lIns="88221" tIns="44111" rIns="88221" bIns="44111" rtlCol="0" anchor="b"/>
          <a:lstStyle>
            <a:lvl1pPr algn="r">
              <a:defRPr sz="1200"/>
            </a:lvl1pPr>
          </a:lstStyle>
          <a:p>
            <a:fld id="{F5BFBBFA-1AD0-4483-921A-EE2A14380822}" type="slidenum">
              <a:rPr lang="en-AU" smtClean="0"/>
              <a:t>‹#›</a:t>
            </a:fld>
            <a:endParaRPr lang="en-AU"/>
          </a:p>
        </p:txBody>
      </p:sp>
    </p:spTree>
    <p:extLst>
      <p:ext uri="{BB962C8B-B14F-4D97-AF65-F5344CB8AC3E}">
        <p14:creationId xmlns:p14="http://schemas.microsoft.com/office/powerpoint/2010/main" val="3180023666"/>
      </p:ext>
    </p:extLst>
  </p:cSld>
  <p:clrMap bg1="lt1" tx1="dk1" bg2="lt2" tx2="dk2" accent1="accent1" accent2="accent2" accent3="accent3" accent4="accent4" accent5="accent5" accent6="accent6" hlink="hlink" folHlink="folHlink"/>
  <p:hf/>
</p:handoutMaster>
</file>

<file path=ppt/media/image10.jpeg>
</file>

<file path=ppt/media/image11.jpg>
</file>

<file path=ppt/media/image12.jpeg>
</file>

<file path=ppt/media/image13.png>
</file>

<file path=ppt/media/image2.jpeg>
</file>

<file path=ppt/media/image3.jpg>
</file>

<file path=ppt/media/image4.png>
</file>

<file path=ppt/media/image5.JP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1"/>
            <a:ext cx="2945659" cy="496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5562" tIns="47781" rIns="95562" bIns="47781" numCol="1" anchor="t" anchorCtr="0" compatLnSpc="1">
            <a:prstTxWarp prst="textNoShape">
              <a:avLst/>
            </a:prstTxWarp>
          </a:bodyPr>
          <a:lstStyle>
            <a:lvl1pPr>
              <a:defRPr sz="1300"/>
            </a:lvl1pPr>
          </a:lstStyle>
          <a:p>
            <a:r>
              <a:rPr lang="en-AU"/>
              <a:t>Research Project Management</a:t>
            </a:r>
          </a:p>
        </p:txBody>
      </p:sp>
      <p:sp>
        <p:nvSpPr>
          <p:cNvPr id="3075" name="Rectangle 3"/>
          <p:cNvSpPr>
            <a:spLocks noGrp="1" noChangeArrowheads="1"/>
          </p:cNvSpPr>
          <p:nvPr>
            <p:ph type="dt" idx="1"/>
          </p:nvPr>
        </p:nvSpPr>
        <p:spPr bwMode="auto">
          <a:xfrm>
            <a:off x="3850443" y="1"/>
            <a:ext cx="2945659" cy="496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5562" tIns="47781" rIns="95562" bIns="47781" numCol="1" anchor="t" anchorCtr="0" compatLnSpc="1">
            <a:prstTxWarp prst="textNoShape">
              <a:avLst/>
            </a:prstTxWarp>
          </a:bodyPr>
          <a:lstStyle>
            <a:lvl1pPr algn="r">
              <a:defRPr sz="1300"/>
            </a:lvl1pPr>
          </a:lstStyle>
          <a:p>
            <a:fld id="{3B0842CC-E56A-4146-BE5C-9F7322ED5821}" type="datetime1">
              <a:rPr lang="en-AU" smtClean="0"/>
              <a:t>11/03/2020</a:t>
            </a:fld>
            <a:endParaRPr lang="en-AU"/>
          </a:p>
        </p:txBody>
      </p:sp>
      <p:sp>
        <p:nvSpPr>
          <p:cNvPr id="3076" name="Rectangle 4"/>
          <p:cNvSpPr>
            <a:spLocks noGrp="1" noRot="1" noChangeAspect="1" noChangeArrowheads="1" noTextEdit="1"/>
          </p:cNvSpPr>
          <p:nvPr>
            <p:ph type="sldImg" idx="2"/>
          </p:nvPr>
        </p:nvSpPr>
        <p:spPr bwMode="auto">
          <a:xfrm>
            <a:off x="90488" y="744538"/>
            <a:ext cx="6616700" cy="3722687"/>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3077" name="Rectangle 5"/>
          <p:cNvSpPr>
            <a:spLocks noGrp="1" noChangeArrowheads="1"/>
          </p:cNvSpPr>
          <p:nvPr>
            <p:ph type="body" sz="quarter" idx="3"/>
          </p:nvPr>
        </p:nvSpPr>
        <p:spPr bwMode="auto">
          <a:xfrm>
            <a:off x="679768" y="4715153"/>
            <a:ext cx="5438140" cy="44669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5562" tIns="47781" rIns="95562" bIns="47781"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3078" name="Rectangle 6"/>
          <p:cNvSpPr>
            <a:spLocks noGrp="1" noChangeArrowheads="1"/>
          </p:cNvSpPr>
          <p:nvPr>
            <p:ph type="ftr" sz="quarter" idx="4"/>
          </p:nvPr>
        </p:nvSpPr>
        <p:spPr bwMode="auto">
          <a:xfrm>
            <a:off x="0" y="9428584"/>
            <a:ext cx="2945659" cy="496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5562" tIns="47781" rIns="95562" bIns="47781" numCol="1" anchor="b" anchorCtr="0" compatLnSpc="1">
            <a:prstTxWarp prst="textNoShape">
              <a:avLst/>
            </a:prstTxWarp>
          </a:bodyPr>
          <a:lstStyle>
            <a:lvl1pPr>
              <a:defRPr sz="1300"/>
            </a:lvl1pPr>
          </a:lstStyle>
          <a:p>
            <a:r>
              <a:rPr lang="en-AU"/>
              <a:t>Academic Skills and Learning Centre</a:t>
            </a:r>
          </a:p>
        </p:txBody>
      </p:sp>
      <p:sp>
        <p:nvSpPr>
          <p:cNvPr id="3079" name="Rectangle 7"/>
          <p:cNvSpPr>
            <a:spLocks noGrp="1" noChangeArrowheads="1"/>
          </p:cNvSpPr>
          <p:nvPr>
            <p:ph type="sldNum" sz="quarter" idx="5"/>
          </p:nvPr>
        </p:nvSpPr>
        <p:spPr bwMode="auto">
          <a:xfrm>
            <a:off x="3850443" y="9428584"/>
            <a:ext cx="2945659" cy="496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5562" tIns="47781" rIns="95562" bIns="47781" numCol="1" anchor="b" anchorCtr="0" compatLnSpc="1">
            <a:prstTxWarp prst="textNoShape">
              <a:avLst/>
            </a:prstTxWarp>
          </a:bodyPr>
          <a:lstStyle>
            <a:lvl1pPr algn="r">
              <a:defRPr sz="1300"/>
            </a:lvl1pPr>
          </a:lstStyle>
          <a:p>
            <a:fld id="{F5B3A5E8-A418-364E-88C0-152611181F6B}" type="slidenum">
              <a:rPr lang="en-AU"/>
              <a:pPr/>
              <a:t>‹#›</a:t>
            </a:fld>
            <a:endParaRPr lang="en-AU"/>
          </a:p>
        </p:txBody>
      </p:sp>
    </p:spTree>
    <p:extLst>
      <p:ext uri="{BB962C8B-B14F-4D97-AF65-F5344CB8AC3E}">
        <p14:creationId xmlns:p14="http://schemas.microsoft.com/office/powerpoint/2010/main" val="3855708041"/>
      </p:ext>
    </p:extLst>
  </p:cSld>
  <p:clrMap bg1="lt1" tx1="dk1" bg2="lt2" tx2="dk2" accent1="accent1" accent2="accent2" accent3="accent3" accent4="accent4" accent5="accent5" accent6="accent6" hlink="hlink" folHlink="folHlink"/>
  <p:hf/>
  <p:notesStyle>
    <a:lvl1pPr algn="l" rtl="0" fontAlgn="base">
      <a:spcBef>
        <a:spcPct val="30000"/>
      </a:spcBef>
      <a:spcAft>
        <a:spcPct val="0"/>
      </a:spcAft>
      <a:defRPr sz="1200" kern="1200">
        <a:solidFill>
          <a:schemeClr val="tx1"/>
        </a:solidFill>
        <a:latin typeface="Arial" charset="0"/>
        <a:ea typeface="ＭＳ Ｐゴシック" charset="0"/>
        <a:cs typeface="Arial" charset="0"/>
      </a:defRPr>
    </a:lvl1pPr>
    <a:lvl2pPr marL="457200" algn="l" rtl="0" fontAlgn="base">
      <a:spcBef>
        <a:spcPct val="30000"/>
      </a:spcBef>
      <a:spcAft>
        <a:spcPct val="0"/>
      </a:spcAft>
      <a:defRPr sz="1200" kern="1200">
        <a:solidFill>
          <a:schemeClr val="tx1"/>
        </a:solidFill>
        <a:latin typeface="Arial" charset="0"/>
        <a:ea typeface="Arial" charset="0"/>
        <a:cs typeface="Arial" charset="0"/>
      </a:defRPr>
    </a:lvl2pPr>
    <a:lvl3pPr marL="914400" algn="l" rtl="0" fontAlgn="base">
      <a:spcBef>
        <a:spcPct val="30000"/>
      </a:spcBef>
      <a:spcAft>
        <a:spcPct val="0"/>
      </a:spcAft>
      <a:defRPr sz="1200" kern="1200">
        <a:solidFill>
          <a:schemeClr val="tx1"/>
        </a:solidFill>
        <a:latin typeface="Arial" charset="0"/>
        <a:ea typeface="Arial" charset="0"/>
        <a:cs typeface="Arial" charset="0"/>
      </a:defRPr>
    </a:lvl3pPr>
    <a:lvl4pPr marL="1371600" algn="l" rtl="0" fontAlgn="base">
      <a:spcBef>
        <a:spcPct val="30000"/>
      </a:spcBef>
      <a:spcAft>
        <a:spcPct val="0"/>
      </a:spcAft>
      <a:defRPr sz="1200" kern="1200">
        <a:solidFill>
          <a:schemeClr val="tx1"/>
        </a:solidFill>
        <a:latin typeface="Arial" charset="0"/>
        <a:ea typeface="Arial" charset="0"/>
        <a:cs typeface="Arial" charset="0"/>
      </a:defRPr>
    </a:lvl4pPr>
    <a:lvl5pPr marL="1828800" algn="l" rtl="0" fontAlgn="base">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9.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slide" Target="../slides/slide25.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Delivered by Viv and Rose Ahlefeldt</a:t>
            </a:r>
            <a:r>
              <a:rPr lang="en-AU" baseline="0" dirty="0" smtClean="0"/>
              <a:t> from Physics for Physics Honours students in 2020, for a 2hr workshop. </a:t>
            </a:r>
          </a:p>
          <a:p>
            <a:endParaRPr lang="en-AU" baseline="0" dirty="0" smtClean="0"/>
          </a:p>
          <a:p>
            <a:r>
              <a:rPr lang="en-AU" baseline="0" dirty="0" smtClean="0"/>
              <a:t>Physics Honours challenges involve delays in experiments, how to handle the scope of the project (e.g. may have ambitions for a very complex project, but the plans may not eventuate so need to identify exit points and stretch goals). Also how to handle the writing, and beginning writing early one.  </a:t>
            </a:r>
            <a:endParaRPr lang="en-AU" dirty="0"/>
          </a:p>
        </p:txBody>
      </p:sp>
      <p:sp>
        <p:nvSpPr>
          <p:cNvPr id="4" name="Header Placeholder 3"/>
          <p:cNvSpPr>
            <a:spLocks noGrp="1"/>
          </p:cNvSpPr>
          <p:nvPr>
            <p:ph type="hdr" sz="quarter" idx="10"/>
          </p:nvPr>
        </p:nvSpPr>
        <p:spPr/>
        <p:txBody>
          <a:bodyPr/>
          <a:lstStyle/>
          <a:p>
            <a:r>
              <a:rPr lang="en-AU" smtClean="0"/>
              <a:t>Research Project Management</a:t>
            </a:r>
            <a:endParaRPr lang="en-AU"/>
          </a:p>
        </p:txBody>
      </p:sp>
      <p:sp>
        <p:nvSpPr>
          <p:cNvPr id="5" name="Date Placeholder 4"/>
          <p:cNvSpPr>
            <a:spLocks noGrp="1"/>
          </p:cNvSpPr>
          <p:nvPr>
            <p:ph type="dt" idx="11"/>
          </p:nvPr>
        </p:nvSpPr>
        <p:spPr/>
        <p:txBody>
          <a:bodyPr/>
          <a:lstStyle/>
          <a:p>
            <a:fld id="{3B0842CC-E56A-4146-BE5C-9F7322ED5821}" type="datetime1">
              <a:rPr lang="en-AU" smtClean="0"/>
              <a:t>11/03/2020</a:t>
            </a:fld>
            <a:endParaRPr lang="en-AU"/>
          </a:p>
        </p:txBody>
      </p:sp>
      <p:sp>
        <p:nvSpPr>
          <p:cNvPr id="6" name="Footer Placeholder 5"/>
          <p:cNvSpPr>
            <a:spLocks noGrp="1"/>
          </p:cNvSpPr>
          <p:nvPr>
            <p:ph type="ftr" sz="quarter" idx="12"/>
          </p:nvPr>
        </p:nvSpPr>
        <p:spPr/>
        <p:txBody>
          <a:bodyPr/>
          <a:lstStyle/>
          <a:p>
            <a:r>
              <a:rPr lang="en-AU" smtClean="0"/>
              <a:t>Academic Skills and Learning Centre</a:t>
            </a:r>
            <a:endParaRPr lang="en-AU"/>
          </a:p>
        </p:txBody>
      </p:sp>
      <p:sp>
        <p:nvSpPr>
          <p:cNvPr id="7" name="Slide Number Placeholder 6"/>
          <p:cNvSpPr>
            <a:spLocks noGrp="1"/>
          </p:cNvSpPr>
          <p:nvPr>
            <p:ph type="sldNum" sz="quarter" idx="13"/>
          </p:nvPr>
        </p:nvSpPr>
        <p:spPr/>
        <p:txBody>
          <a:bodyPr/>
          <a:lstStyle/>
          <a:p>
            <a:fld id="{F5B3A5E8-A418-364E-88C0-152611181F6B}" type="slidenum">
              <a:rPr lang="en-AU" smtClean="0"/>
              <a:pPr/>
              <a:t>1</a:t>
            </a:fld>
            <a:endParaRPr lang="en-AU"/>
          </a:p>
        </p:txBody>
      </p:sp>
    </p:spTree>
    <p:extLst>
      <p:ext uri="{BB962C8B-B14F-4D97-AF65-F5344CB8AC3E}">
        <p14:creationId xmlns:p14="http://schemas.microsoft.com/office/powerpoint/2010/main" val="1267756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Matt’s commentary shows he was only able to achieve roughly 2/3 of</a:t>
            </a:r>
            <a:r>
              <a:rPr lang="en-AU" baseline="0" dirty="0" smtClean="0"/>
              <a:t> what he planned. The fact he won a </a:t>
            </a:r>
            <a:r>
              <a:rPr lang="en-AU" baseline="0" dirty="0" err="1" smtClean="0"/>
              <a:t>Uni</a:t>
            </a:r>
            <a:r>
              <a:rPr lang="en-AU" baseline="0" dirty="0" smtClean="0"/>
              <a:t> Medal shows it’s not only about having a great project, it’s also about how you manage the challenges and then communicate the achievements of your project in your thesis. This also shows the value of identifying early on which goals are realistic and which ones are ambitious (the ‘if time’ or </a:t>
            </a:r>
            <a:r>
              <a:rPr lang="en-AU" baseline="0" smtClean="0"/>
              <a:t>‘stretch’ goals). </a:t>
            </a:r>
            <a:endParaRPr lang="en-AU" dirty="0"/>
          </a:p>
        </p:txBody>
      </p:sp>
      <p:sp>
        <p:nvSpPr>
          <p:cNvPr id="4" name="Header Placeholder 3"/>
          <p:cNvSpPr>
            <a:spLocks noGrp="1"/>
          </p:cNvSpPr>
          <p:nvPr>
            <p:ph type="hdr" sz="quarter" idx="10"/>
          </p:nvPr>
        </p:nvSpPr>
        <p:spPr/>
        <p:txBody>
          <a:bodyPr/>
          <a:lstStyle/>
          <a:p>
            <a:r>
              <a:rPr lang="en-AU" smtClean="0"/>
              <a:t>Research Project Management</a:t>
            </a:r>
            <a:endParaRPr lang="en-AU"/>
          </a:p>
        </p:txBody>
      </p:sp>
      <p:sp>
        <p:nvSpPr>
          <p:cNvPr id="5" name="Date Placeholder 4"/>
          <p:cNvSpPr>
            <a:spLocks noGrp="1"/>
          </p:cNvSpPr>
          <p:nvPr>
            <p:ph type="dt" idx="11"/>
          </p:nvPr>
        </p:nvSpPr>
        <p:spPr/>
        <p:txBody>
          <a:bodyPr/>
          <a:lstStyle/>
          <a:p>
            <a:fld id="{3B0842CC-E56A-4146-BE5C-9F7322ED5821}" type="datetime1">
              <a:rPr lang="en-AU" smtClean="0"/>
              <a:t>11/03/2020</a:t>
            </a:fld>
            <a:endParaRPr lang="en-AU"/>
          </a:p>
        </p:txBody>
      </p:sp>
      <p:sp>
        <p:nvSpPr>
          <p:cNvPr id="6" name="Footer Placeholder 5"/>
          <p:cNvSpPr>
            <a:spLocks noGrp="1"/>
          </p:cNvSpPr>
          <p:nvPr>
            <p:ph type="ftr" sz="quarter" idx="12"/>
          </p:nvPr>
        </p:nvSpPr>
        <p:spPr/>
        <p:txBody>
          <a:bodyPr/>
          <a:lstStyle/>
          <a:p>
            <a:r>
              <a:rPr lang="en-AU" smtClean="0"/>
              <a:t>Academic Skills and Learning Centre</a:t>
            </a:r>
            <a:endParaRPr lang="en-AU"/>
          </a:p>
        </p:txBody>
      </p:sp>
      <p:sp>
        <p:nvSpPr>
          <p:cNvPr id="7" name="Slide Number Placeholder 6"/>
          <p:cNvSpPr>
            <a:spLocks noGrp="1"/>
          </p:cNvSpPr>
          <p:nvPr>
            <p:ph type="sldNum" sz="quarter" idx="13"/>
          </p:nvPr>
        </p:nvSpPr>
        <p:spPr/>
        <p:txBody>
          <a:bodyPr/>
          <a:lstStyle/>
          <a:p>
            <a:fld id="{F5B3A5E8-A418-364E-88C0-152611181F6B}" type="slidenum">
              <a:rPr lang="en-AU" smtClean="0"/>
              <a:pPr/>
              <a:t>10</a:t>
            </a:fld>
            <a:endParaRPr lang="en-AU"/>
          </a:p>
        </p:txBody>
      </p:sp>
    </p:spTree>
    <p:extLst>
      <p:ext uri="{BB962C8B-B14F-4D97-AF65-F5344CB8AC3E}">
        <p14:creationId xmlns:p14="http://schemas.microsoft.com/office/powerpoint/2010/main" val="2050436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custDataLst>
              <p:tags r:id="rId1"/>
            </p:custDataLst>
          </p:nvPr>
        </p:nvSpPr>
        <p:spPr/>
        <p:txBody>
          <a:bodyPr/>
          <a:lstStyle/>
          <a:p>
            <a:r>
              <a:rPr lang="en-AU" b="1" dirty="0"/>
              <a:t>KM: </a:t>
            </a:r>
            <a:r>
              <a:rPr lang="en-AU" dirty="0"/>
              <a:t>Encourage students to</a:t>
            </a:r>
            <a:r>
              <a:rPr lang="en-AU" baseline="0" dirty="0"/>
              <a:t> complete </a:t>
            </a:r>
            <a:r>
              <a:rPr lang="en-AU" baseline="0" dirty="0" smtClean="0"/>
              <a:t>a Gantt chart </a:t>
            </a:r>
            <a:r>
              <a:rPr lang="en-AU" baseline="0" dirty="0"/>
              <a:t>like this, breaking down and colour coding their tasks over the course </a:t>
            </a:r>
            <a:r>
              <a:rPr lang="en-AU" baseline="0" dirty="0" smtClean="0"/>
              <a:t>of the year</a:t>
            </a:r>
            <a:endParaRPr lang="en-AU" dirty="0"/>
          </a:p>
        </p:txBody>
      </p:sp>
      <p:sp>
        <p:nvSpPr>
          <p:cNvPr id="4" name="Slide Number Placeholder 3"/>
          <p:cNvSpPr>
            <a:spLocks noGrp="1"/>
          </p:cNvSpPr>
          <p:nvPr>
            <p:ph type="sldNum" sz="quarter" idx="10"/>
          </p:nvPr>
        </p:nvSpPr>
        <p:spPr/>
        <p:txBody>
          <a:bodyPr/>
          <a:lstStyle/>
          <a:p>
            <a:fld id="{F5B3A5E8-A418-364E-88C0-152611181F6B}" type="slidenum">
              <a:rPr lang="en-AU" smtClean="0">
                <a:solidFill>
                  <a:srgbClr val="000000"/>
                </a:solidFill>
              </a:rPr>
              <a:pPr/>
              <a:t>11</a:t>
            </a:fld>
            <a:endParaRPr lang="en-AU">
              <a:solidFill>
                <a:srgbClr val="000000"/>
              </a:solidFill>
            </a:endParaRPr>
          </a:p>
        </p:txBody>
      </p:sp>
      <p:sp>
        <p:nvSpPr>
          <p:cNvPr id="5" name="Date Placeholder 4"/>
          <p:cNvSpPr>
            <a:spLocks noGrp="1"/>
          </p:cNvSpPr>
          <p:nvPr>
            <p:ph type="dt" idx="11"/>
          </p:nvPr>
        </p:nvSpPr>
        <p:spPr/>
        <p:txBody>
          <a:bodyPr/>
          <a:lstStyle/>
          <a:p>
            <a:fld id="{5E77377E-2953-4682-A2DE-F5D1EEBAC236}" type="datetime1">
              <a:rPr lang="en-AU" smtClean="0">
                <a:solidFill>
                  <a:srgbClr val="000000"/>
                </a:solidFill>
              </a: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r>
              <a:rPr lang="en-AU">
                <a:solidFill>
                  <a:srgbClr val="000000"/>
                </a:solidFill>
              </a:rPr>
              <a:t>Academic Skills and Learning Centre</a:t>
            </a:r>
          </a:p>
        </p:txBody>
      </p:sp>
      <p:sp>
        <p:nvSpPr>
          <p:cNvPr id="7" name="Header Placeholder 6"/>
          <p:cNvSpPr>
            <a:spLocks noGrp="1"/>
          </p:cNvSpPr>
          <p:nvPr>
            <p:ph type="hdr" sz="quarter" idx="13"/>
          </p:nvPr>
        </p:nvSpPr>
        <p:spPr/>
        <p:txBody>
          <a:bodyPr/>
          <a:lstStyle/>
          <a:p>
            <a:r>
              <a:rPr lang="en-AU">
                <a:solidFill>
                  <a:srgbClr val="000000"/>
                </a:solidFill>
              </a:rPr>
              <a:t>Research Project Management</a:t>
            </a:r>
          </a:p>
        </p:txBody>
      </p:sp>
    </p:spTree>
    <p:extLst>
      <p:ext uri="{BB962C8B-B14F-4D97-AF65-F5344CB8AC3E}">
        <p14:creationId xmlns:p14="http://schemas.microsoft.com/office/powerpoint/2010/main" val="41356012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custDataLst>
              <p:tags r:id="rId1"/>
            </p:custDataLst>
          </p:nvPr>
        </p:nvSpPr>
        <p:spPr/>
        <p:txBody>
          <a:bodyPr/>
          <a:lstStyle/>
          <a:p>
            <a:r>
              <a:rPr lang="en-AU" b="1" dirty="0" smtClean="0"/>
              <a:t>Message</a:t>
            </a:r>
            <a:r>
              <a:rPr lang="en-AU" dirty="0" smtClean="0"/>
              <a:t>: use a planner to work out what tasks for the </a:t>
            </a:r>
            <a:r>
              <a:rPr lang="en-AU" dirty="0" smtClean="0"/>
              <a:t>semester/year </a:t>
            </a:r>
            <a:r>
              <a:rPr lang="en-AU" baseline="0" dirty="0" smtClean="0"/>
              <a:t>and how much time to allocate in order to complete.</a:t>
            </a:r>
          </a:p>
        </p:txBody>
      </p:sp>
      <p:sp>
        <p:nvSpPr>
          <p:cNvPr id="4" name="Slide Number Placeholder 3"/>
          <p:cNvSpPr>
            <a:spLocks noGrp="1"/>
          </p:cNvSpPr>
          <p:nvPr>
            <p:ph type="sldNum" sz="quarter" idx="10"/>
          </p:nvPr>
        </p:nvSpPr>
        <p:spPr/>
        <p:txBody>
          <a:bodyPr/>
          <a:lstStyle/>
          <a:p>
            <a:pPr>
              <a:defRPr/>
            </a:pPr>
            <a:fld id="{38BDCE5F-196F-BA41-AF54-ACD63ABFDF06}" type="slidenum">
              <a:rPr lang="en-AU" smtClean="0">
                <a:solidFill>
                  <a:srgbClr val="000000"/>
                </a:solidFill>
              </a:rPr>
              <a:pPr>
                <a:defRPr/>
              </a:pPr>
              <a:t>12</a:t>
            </a:fld>
            <a:endParaRPr lang="en-AU">
              <a:solidFill>
                <a:srgbClr val="000000"/>
              </a:solidFill>
            </a:endParaRPr>
          </a:p>
        </p:txBody>
      </p:sp>
      <p:sp>
        <p:nvSpPr>
          <p:cNvPr id="5" name="Date Placeholder 4"/>
          <p:cNvSpPr>
            <a:spLocks noGrp="1"/>
          </p:cNvSpPr>
          <p:nvPr>
            <p:ph type="dt" idx="11"/>
          </p:nvPr>
        </p:nvSpPr>
        <p:spPr/>
        <p:txBody>
          <a:bodyPr/>
          <a:lstStyle/>
          <a:p>
            <a:fld id="{A2BC9BE1-E657-4D76-93B7-90409B7AE507}" type="datetime1">
              <a:rPr lang="en-AU" smtClean="0">
                <a:solidFill>
                  <a:srgbClr val="000000"/>
                </a:solidFill>
              </a: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r>
              <a:rPr lang="en-AU">
                <a:solidFill>
                  <a:srgbClr val="000000"/>
                </a:solidFill>
              </a:rPr>
              <a:t>Academic Skills and Learning Centre</a:t>
            </a:r>
          </a:p>
        </p:txBody>
      </p:sp>
      <p:sp>
        <p:nvSpPr>
          <p:cNvPr id="7" name="Header Placeholder 6"/>
          <p:cNvSpPr>
            <a:spLocks noGrp="1"/>
          </p:cNvSpPr>
          <p:nvPr>
            <p:ph type="hdr" sz="quarter" idx="13"/>
          </p:nvPr>
        </p:nvSpPr>
        <p:spPr/>
        <p:txBody>
          <a:bodyPr/>
          <a:lstStyle/>
          <a:p>
            <a:r>
              <a:rPr lang="en-AU">
                <a:solidFill>
                  <a:srgbClr val="000000"/>
                </a:solidFill>
              </a:rPr>
              <a:t>Research Project Management</a:t>
            </a:r>
          </a:p>
        </p:txBody>
      </p:sp>
    </p:spTree>
    <p:extLst>
      <p:ext uri="{BB962C8B-B14F-4D97-AF65-F5344CB8AC3E}">
        <p14:creationId xmlns:p14="http://schemas.microsoft.com/office/powerpoint/2010/main" val="11423726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Header Placeholder 3"/>
          <p:cNvSpPr>
            <a:spLocks noGrp="1"/>
          </p:cNvSpPr>
          <p:nvPr>
            <p:ph type="hdr" sz="quarter"/>
          </p:nvPr>
        </p:nvSpPr>
        <p:spPr/>
        <p:txBody>
          <a:bodyPr/>
          <a:lstStyle/>
          <a:p>
            <a:pPr>
              <a:defRPr/>
            </a:pPr>
            <a:r>
              <a:rPr lang="en-AU">
                <a:solidFill>
                  <a:srgbClr val="000000"/>
                </a:solidFill>
              </a:rPr>
              <a:t>Managing your time</a:t>
            </a:r>
          </a:p>
        </p:txBody>
      </p:sp>
      <p:sp>
        <p:nvSpPr>
          <p:cNvPr id="5" name="Date Placeholder 4"/>
          <p:cNvSpPr>
            <a:spLocks noGrp="1"/>
          </p:cNvSpPr>
          <p:nvPr>
            <p:ph type="dt" idx="1"/>
          </p:nvPr>
        </p:nvSpPr>
        <p:spPr/>
        <p:txBody>
          <a:bodyPr/>
          <a:lstStyle/>
          <a:p>
            <a:pPr>
              <a:defRPr/>
            </a:pPr>
            <a:fld id="{FB8BD2CF-9E0F-48DD-9EF7-D6999F1B8E90}" type="datetime1">
              <a:rPr lang="en-AU" smtClean="0">
                <a:solidFill>
                  <a:srgbClr val="000000"/>
                </a:solidFill>
              </a:rPr>
              <a:t>11/03/2020</a:t>
            </a:fld>
            <a:endParaRPr lang="en-AU">
              <a:solidFill>
                <a:srgbClr val="000000"/>
              </a:solidFill>
            </a:endParaRPr>
          </a:p>
        </p:txBody>
      </p:sp>
      <p:sp>
        <p:nvSpPr>
          <p:cNvPr id="6" name="Footer Placeholder 5"/>
          <p:cNvSpPr>
            <a:spLocks noGrp="1"/>
          </p:cNvSpPr>
          <p:nvPr>
            <p:ph type="ftr" sz="quarter" idx="4"/>
          </p:nvPr>
        </p:nvSpPr>
        <p:spPr/>
        <p:txBody>
          <a:bodyPr/>
          <a:lstStyle/>
          <a:p>
            <a:pPr>
              <a:defRPr/>
            </a:pPr>
            <a:r>
              <a:rPr lang="en-AU">
                <a:solidFill>
                  <a:srgbClr val="000000"/>
                </a:solidFill>
              </a:rPr>
              <a:t>Academic Skills &amp; Learning Centre | academicskills.anu.edu.au</a:t>
            </a:r>
          </a:p>
        </p:txBody>
      </p:sp>
      <p:sp>
        <p:nvSpPr>
          <p:cNvPr id="7" name="Slide Number Placeholder 6"/>
          <p:cNvSpPr>
            <a:spLocks noGrp="1"/>
          </p:cNvSpPr>
          <p:nvPr>
            <p:ph type="sldNum" sz="quarter" idx="5"/>
          </p:nvPr>
        </p:nvSpPr>
        <p:spPr/>
        <p:txBody>
          <a:bodyPr/>
          <a:lstStyle/>
          <a:p>
            <a:fld id="{1C296EDA-F04C-4480-B0A0-11FDE11304D7}" type="slidenum">
              <a:rPr lang="en-AU" altLang="en-US" smtClean="0">
                <a:solidFill>
                  <a:srgbClr val="000000"/>
                </a:solidFill>
              </a:rPr>
              <a:pPr/>
              <a:t>13</a:t>
            </a:fld>
            <a:endParaRPr lang="en-AU" altLang="en-US">
              <a:solidFill>
                <a:srgbClr val="000000"/>
              </a:solidFill>
            </a:endParaRPr>
          </a:p>
        </p:txBody>
      </p:sp>
      <p:sp>
        <p:nvSpPr>
          <p:cNvPr id="8" name="TextBox 7">
            <a:extLst>
              <a:ext uri="{FF2B5EF4-FFF2-40B4-BE49-F238E27FC236}">
                <a16:creationId xmlns="" xmlns:a16="http://schemas.microsoft.com/office/drawing/2014/main" id="{1985A1EE-219A-49F1-9F4E-EFE3A1771AEC}"/>
              </a:ext>
            </a:extLst>
          </p:cNvPr>
          <p:cNvSpPr txBox="1"/>
          <p:nvPr>
            <p:custDataLst>
              <p:tags r:id="rId1"/>
            </p:custDataLst>
          </p:nvPr>
        </p:nvSpPr>
        <p:spPr>
          <a:xfrm>
            <a:off x="0" y="0"/>
            <a:ext cx="3810000" cy="1270000"/>
          </a:xfrm>
          <a:prstGeom prst="rect">
            <a:avLst/>
          </a:prstGeom>
          <a:noFill/>
        </p:spPr>
        <p:txBody>
          <a:bodyPr vert="horz" rtlCol="0">
            <a:spAutoFit/>
          </a:bodyPr>
          <a:lstStyle/>
          <a:p>
            <a:endParaRPr lang="en-AU" sz="2400">
              <a:solidFill>
                <a:srgbClr val="000000"/>
              </a:solidFill>
              <a:latin typeface="Arial"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0802514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Header Placeholder 3"/>
          <p:cNvSpPr>
            <a:spLocks noGrp="1"/>
          </p:cNvSpPr>
          <p:nvPr>
            <p:ph type="hdr" sz="quarter"/>
          </p:nvPr>
        </p:nvSpPr>
        <p:spPr/>
        <p:txBody>
          <a:bodyPr/>
          <a:lstStyle/>
          <a:p>
            <a:pPr>
              <a:defRPr/>
            </a:pPr>
            <a:r>
              <a:rPr lang="en-AU">
                <a:solidFill>
                  <a:srgbClr val="000000"/>
                </a:solidFill>
              </a:rPr>
              <a:t>Managing your time</a:t>
            </a:r>
          </a:p>
        </p:txBody>
      </p:sp>
      <p:sp>
        <p:nvSpPr>
          <p:cNvPr id="5" name="Date Placeholder 4"/>
          <p:cNvSpPr>
            <a:spLocks noGrp="1"/>
          </p:cNvSpPr>
          <p:nvPr>
            <p:ph type="dt" idx="1"/>
          </p:nvPr>
        </p:nvSpPr>
        <p:spPr/>
        <p:txBody>
          <a:bodyPr/>
          <a:lstStyle/>
          <a:p>
            <a:pPr>
              <a:defRPr/>
            </a:pPr>
            <a:fld id="{FB8BD2CF-9E0F-48DD-9EF7-D6999F1B8E90}" type="datetime1">
              <a:rPr lang="en-AU" smtClean="0">
                <a:solidFill>
                  <a:srgbClr val="000000"/>
                </a:solidFill>
              </a:rPr>
              <a:t>11/03/2020</a:t>
            </a:fld>
            <a:endParaRPr lang="en-AU">
              <a:solidFill>
                <a:srgbClr val="000000"/>
              </a:solidFill>
            </a:endParaRPr>
          </a:p>
        </p:txBody>
      </p:sp>
      <p:sp>
        <p:nvSpPr>
          <p:cNvPr id="6" name="Footer Placeholder 5"/>
          <p:cNvSpPr>
            <a:spLocks noGrp="1"/>
          </p:cNvSpPr>
          <p:nvPr>
            <p:ph type="ftr" sz="quarter" idx="4"/>
          </p:nvPr>
        </p:nvSpPr>
        <p:spPr/>
        <p:txBody>
          <a:bodyPr/>
          <a:lstStyle/>
          <a:p>
            <a:pPr>
              <a:defRPr/>
            </a:pPr>
            <a:r>
              <a:rPr lang="en-AU">
                <a:solidFill>
                  <a:srgbClr val="000000"/>
                </a:solidFill>
              </a:rPr>
              <a:t>Academic Skills &amp; Learning Centre | academicskills.anu.edu.au</a:t>
            </a:r>
          </a:p>
        </p:txBody>
      </p:sp>
      <p:sp>
        <p:nvSpPr>
          <p:cNvPr id="7" name="Slide Number Placeholder 6"/>
          <p:cNvSpPr>
            <a:spLocks noGrp="1"/>
          </p:cNvSpPr>
          <p:nvPr>
            <p:ph type="sldNum" sz="quarter" idx="5"/>
          </p:nvPr>
        </p:nvSpPr>
        <p:spPr/>
        <p:txBody>
          <a:bodyPr/>
          <a:lstStyle/>
          <a:p>
            <a:fld id="{1C296EDA-F04C-4480-B0A0-11FDE11304D7}" type="slidenum">
              <a:rPr lang="en-AU" altLang="en-US" smtClean="0">
                <a:solidFill>
                  <a:srgbClr val="000000"/>
                </a:solidFill>
              </a:rPr>
              <a:pPr/>
              <a:t>14</a:t>
            </a:fld>
            <a:endParaRPr lang="en-AU" altLang="en-US">
              <a:solidFill>
                <a:srgbClr val="000000"/>
              </a:solidFill>
            </a:endParaRPr>
          </a:p>
        </p:txBody>
      </p:sp>
      <p:sp>
        <p:nvSpPr>
          <p:cNvPr id="8" name="TextBox 7">
            <a:extLst>
              <a:ext uri="{FF2B5EF4-FFF2-40B4-BE49-F238E27FC236}">
                <a16:creationId xmlns="" xmlns:a16="http://schemas.microsoft.com/office/drawing/2014/main" id="{1985A1EE-219A-49F1-9F4E-EFE3A1771AEC}"/>
              </a:ext>
            </a:extLst>
          </p:cNvPr>
          <p:cNvSpPr txBox="1"/>
          <p:nvPr>
            <p:custDataLst>
              <p:tags r:id="rId1"/>
            </p:custDataLst>
          </p:nvPr>
        </p:nvSpPr>
        <p:spPr>
          <a:xfrm>
            <a:off x="0" y="0"/>
            <a:ext cx="3810000" cy="1270000"/>
          </a:xfrm>
          <a:prstGeom prst="rect">
            <a:avLst/>
          </a:prstGeom>
          <a:noFill/>
        </p:spPr>
        <p:txBody>
          <a:bodyPr vert="horz" rtlCol="0">
            <a:spAutoFit/>
          </a:bodyPr>
          <a:lstStyle/>
          <a:p>
            <a:endParaRPr lang="en-AU" sz="2400">
              <a:solidFill>
                <a:srgbClr val="000000"/>
              </a:solidFill>
              <a:latin typeface="Arial"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4900067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custDataLst>
              <p:tags r:id="rId1"/>
            </p:custDataLst>
          </p:nvPr>
        </p:nvSpPr>
        <p:spPr/>
        <p:txBody>
          <a:bodyPr/>
          <a:lstStyle/>
          <a:p>
            <a:r>
              <a:rPr lang="en-AU" b="1" dirty="0"/>
              <a:t>KM: </a:t>
            </a:r>
            <a:r>
              <a:rPr lang="en-AU" dirty="0"/>
              <a:t>Talk</a:t>
            </a:r>
            <a:r>
              <a:rPr lang="en-AU" baseline="0" dirty="0"/>
              <a:t> about the </a:t>
            </a:r>
            <a:r>
              <a:rPr lang="en-AU" baseline="0" dirty="0" smtClean="0"/>
              <a:t>value </a:t>
            </a:r>
            <a:r>
              <a:rPr lang="en-AU" baseline="0" dirty="0"/>
              <a:t>of mapping out one’s week using a weekly planner. Circulate around room and if time permits get students to fill one out</a:t>
            </a:r>
            <a:r>
              <a:rPr lang="en-AU" baseline="0" dirty="0" smtClean="0"/>
              <a:t>…</a:t>
            </a:r>
          </a:p>
          <a:p>
            <a:endParaRPr lang="en-AU" baseline="0" dirty="0" smtClean="0"/>
          </a:p>
          <a:p>
            <a:r>
              <a:rPr lang="en-AU" baseline="0" dirty="0" smtClean="0"/>
              <a:t>On habit-building, from Caroline Leaf’s </a:t>
            </a:r>
            <a:r>
              <a:rPr lang="en-AU" i="1" baseline="0" dirty="0" smtClean="0"/>
              <a:t>Switch </a:t>
            </a:r>
            <a:r>
              <a:rPr lang="en-AU" i="1" baseline="0" dirty="0" smtClean="0"/>
              <a:t>on Your Brain</a:t>
            </a:r>
          </a:p>
          <a:p>
            <a:r>
              <a:rPr lang="en-AU" dirty="0" smtClean="0"/>
              <a:t>It takes 21 days of deep thinking for a thought to become long-term memory</a:t>
            </a:r>
          </a:p>
          <a:p>
            <a:r>
              <a:rPr lang="en-AU" dirty="0" smtClean="0"/>
              <a:t>It takes two more 21-day cycles (another 42 days) for a habit to form and solidify</a:t>
            </a:r>
          </a:p>
          <a:p>
            <a:r>
              <a:rPr lang="en-AU" dirty="0" smtClean="0"/>
              <a:t>These thoughts/habits can be positive/ constructive or negative/destructive </a:t>
            </a:r>
          </a:p>
          <a:p>
            <a:endParaRPr lang="en-AU" baseline="0" dirty="0" smtClean="0"/>
          </a:p>
          <a:p>
            <a:r>
              <a:rPr lang="en-AU" baseline="0" dirty="0" smtClean="0"/>
              <a:t>Re: the initial 21 day cycle, use driving to work or </a:t>
            </a:r>
            <a:r>
              <a:rPr lang="en-AU" baseline="0" dirty="0" err="1" smtClean="0"/>
              <a:t>uni</a:t>
            </a:r>
            <a:r>
              <a:rPr lang="en-AU" baseline="0" dirty="0" smtClean="0"/>
              <a:t> as an example; after three weeks, it becomes automated</a:t>
            </a:r>
          </a:p>
          <a:p>
            <a:r>
              <a:rPr lang="en-AU" baseline="0" dirty="0" smtClean="0"/>
              <a:t>Re: the full 63 day cycle, use eating healthy as an example. You can give up sugar or most things for 21 days, but it takes 63 days to solidify the break. Likewise, it takes time to develop both good and bad habits; you don’t want to let bad habits crystallise, and you also want to ensure good habits are maintained… </a:t>
            </a:r>
            <a:endParaRPr lang="en-AU" dirty="0" smtClean="0"/>
          </a:p>
          <a:p>
            <a:endParaRPr lang="en-AU" dirty="0"/>
          </a:p>
        </p:txBody>
      </p:sp>
      <p:sp>
        <p:nvSpPr>
          <p:cNvPr id="4" name="Slide Number Placeholder 3"/>
          <p:cNvSpPr>
            <a:spLocks noGrp="1"/>
          </p:cNvSpPr>
          <p:nvPr>
            <p:ph type="sldNum" sz="quarter" idx="10"/>
          </p:nvPr>
        </p:nvSpPr>
        <p:spPr/>
        <p:txBody>
          <a:bodyPr/>
          <a:lstStyle/>
          <a:p>
            <a:pPr>
              <a:defRPr/>
            </a:pPr>
            <a:fld id="{38BDCE5F-196F-BA41-AF54-ACD63ABFDF06}" type="slidenum">
              <a:rPr lang="en-AU" smtClean="0">
                <a:solidFill>
                  <a:srgbClr val="000000"/>
                </a:solidFill>
              </a:rPr>
              <a:pPr>
                <a:defRPr/>
              </a:pPr>
              <a:t>15</a:t>
            </a:fld>
            <a:endParaRPr lang="en-AU">
              <a:solidFill>
                <a:srgbClr val="000000"/>
              </a:solidFill>
            </a:endParaRPr>
          </a:p>
        </p:txBody>
      </p:sp>
      <p:sp>
        <p:nvSpPr>
          <p:cNvPr id="5" name="Date Placeholder 4"/>
          <p:cNvSpPr>
            <a:spLocks noGrp="1"/>
          </p:cNvSpPr>
          <p:nvPr>
            <p:ph type="dt" idx="11"/>
          </p:nvPr>
        </p:nvSpPr>
        <p:spPr/>
        <p:txBody>
          <a:bodyPr/>
          <a:lstStyle/>
          <a:p>
            <a:fld id="{A2BC9BE1-E657-4D76-93B7-90409B7AE507}" type="datetime1">
              <a:rPr lang="en-AU" smtClean="0">
                <a:solidFill>
                  <a:srgbClr val="000000"/>
                </a:solidFill>
              </a: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r>
              <a:rPr lang="en-AU">
                <a:solidFill>
                  <a:srgbClr val="000000"/>
                </a:solidFill>
              </a:rPr>
              <a:t>Academic Skills and Learning Centre</a:t>
            </a:r>
          </a:p>
        </p:txBody>
      </p:sp>
      <p:sp>
        <p:nvSpPr>
          <p:cNvPr id="7" name="Header Placeholder 6"/>
          <p:cNvSpPr>
            <a:spLocks noGrp="1"/>
          </p:cNvSpPr>
          <p:nvPr>
            <p:ph type="hdr" sz="quarter" idx="13"/>
          </p:nvPr>
        </p:nvSpPr>
        <p:spPr/>
        <p:txBody>
          <a:bodyPr/>
          <a:lstStyle/>
          <a:p>
            <a:r>
              <a:rPr lang="en-AU">
                <a:solidFill>
                  <a:srgbClr val="000000"/>
                </a:solidFill>
              </a:rPr>
              <a:t>Research Project Management</a:t>
            </a:r>
          </a:p>
        </p:txBody>
      </p:sp>
    </p:spTree>
    <p:extLst>
      <p:ext uri="{BB962C8B-B14F-4D97-AF65-F5344CB8AC3E}">
        <p14:creationId xmlns:p14="http://schemas.microsoft.com/office/powerpoint/2010/main" val="33457758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nvPr>
        </p:nvSpPr>
        <p:spPr/>
        <p:txBody>
          <a:bodyPr/>
          <a:lstStyle/>
          <a:p>
            <a:r>
              <a:rPr lang="en-AU" b="1" dirty="0"/>
              <a:t>KM: </a:t>
            </a:r>
            <a:r>
              <a:rPr lang="en-AU" dirty="0"/>
              <a:t>Then talk about the value of to-do lists.</a:t>
            </a:r>
            <a:r>
              <a:rPr lang="en-AU" baseline="0" dirty="0"/>
              <a:t> Flag that these should be used in conjunction with the semester and weekly planner: look what needs to be done each week and break down into smaller tasks, then designate windows of opportunity each week for doing those things. Ask is students have used any of these tools. Enquire what others tools they may have used</a:t>
            </a:r>
            <a:endParaRPr lang="en-AU" dirty="0"/>
          </a:p>
        </p:txBody>
      </p:sp>
      <p:sp>
        <p:nvSpPr>
          <p:cNvPr id="4" name="Header Placeholder 3"/>
          <p:cNvSpPr>
            <a:spLocks noGrp="1"/>
          </p:cNvSpPr>
          <p:nvPr>
            <p:ph type="hdr" sz="quarter" idx="10"/>
          </p:nvPr>
        </p:nvSpPr>
        <p:spPr/>
        <p:txBody>
          <a:bodyPr/>
          <a:lstStyle/>
          <a:p>
            <a:pPr>
              <a:defRPr/>
            </a:pPr>
            <a:r>
              <a:rPr lang="en-AU">
                <a:solidFill>
                  <a:srgbClr val="000000"/>
                </a:solidFill>
              </a:rPr>
              <a:t>Managing your time</a:t>
            </a:r>
          </a:p>
        </p:txBody>
      </p:sp>
      <p:sp>
        <p:nvSpPr>
          <p:cNvPr id="5" name="Date Placeholder 4"/>
          <p:cNvSpPr>
            <a:spLocks noGrp="1"/>
          </p:cNvSpPr>
          <p:nvPr>
            <p:ph type="dt" idx="11"/>
          </p:nvPr>
        </p:nvSpPr>
        <p:spPr/>
        <p:txBody>
          <a:bodyPr/>
          <a:lstStyle/>
          <a:p>
            <a:pPr>
              <a:defRPr/>
            </a:pPr>
            <a:fld id="{881F6849-F92B-445F-ABFF-D783FAFBE89A}" type="datetime1">
              <a:rPr lang="en-AU" smtClean="0">
                <a:solidFill>
                  <a:srgbClr val="000000"/>
                </a:solidFill>
              </a:rPr>
              <a:pPr>
                <a:def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pPr>
              <a:defRPr/>
            </a:pPr>
            <a:r>
              <a:rPr lang="en-AU">
                <a:solidFill>
                  <a:srgbClr val="000000"/>
                </a:solidFill>
              </a:rPr>
              <a:t>Academic Skills &amp; Learning Centre | academicskills.anu.edu.au</a:t>
            </a:r>
          </a:p>
        </p:txBody>
      </p:sp>
      <p:sp>
        <p:nvSpPr>
          <p:cNvPr id="7" name="Slide Number Placeholder 6"/>
          <p:cNvSpPr>
            <a:spLocks noGrp="1"/>
          </p:cNvSpPr>
          <p:nvPr>
            <p:ph type="sldNum" sz="quarter" idx="13"/>
          </p:nvPr>
        </p:nvSpPr>
        <p:spPr/>
        <p:txBody>
          <a:bodyPr/>
          <a:lstStyle/>
          <a:p>
            <a:fld id="{1C296EDA-F04C-4480-B0A0-11FDE11304D7}" type="slidenum">
              <a:rPr lang="en-AU" altLang="en-US" smtClean="0">
                <a:solidFill>
                  <a:srgbClr val="000000"/>
                </a:solidFill>
              </a:rPr>
              <a:pPr/>
              <a:t>16</a:t>
            </a:fld>
            <a:endParaRPr lang="en-AU" altLang="en-US">
              <a:solidFill>
                <a:srgbClr val="000000"/>
              </a:solidFill>
            </a:endParaRPr>
          </a:p>
        </p:txBody>
      </p:sp>
    </p:spTree>
    <p:extLst>
      <p:ext uri="{BB962C8B-B14F-4D97-AF65-F5344CB8AC3E}">
        <p14:creationId xmlns:p14="http://schemas.microsoft.com/office/powerpoint/2010/main" val="32397611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AU" b="1" dirty="0"/>
              <a:t>KM</a:t>
            </a:r>
            <a:r>
              <a:rPr lang="en-AU" dirty="0"/>
              <a:t>:</a:t>
            </a:r>
            <a:r>
              <a:rPr lang="en-AU" baseline="0" dirty="0"/>
              <a:t> We all have a lot going on in our lives. We need to work out what is most important so that </a:t>
            </a:r>
            <a:r>
              <a:rPr lang="en-AU" baseline="0" dirty="0" err="1"/>
              <a:t>wecan</a:t>
            </a:r>
            <a:r>
              <a:rPr lang="en-AU" baseline="0" dirty="0"/>
              <a:t> prioritise. </a:t>
            </a:r>
            <a:r>
              <a:rPr lang="en-AU" dirty="0"/>
              <a:t>Sometimes</a:t>
            </a:r>
            <a:r>
              <a:rPr lang="en-AU" baseline="0" dirty="0"/>
              <a:t> it can be hard to distinguish what is important when there is no much going on and so many distractions</a:t>
            </a:r>
            <a:endParaRPr lang="en-AU" dirty="0"/>
          </a:p>
        </p:txBody>
      </p:sp>
      <p:sp>
        <p:nvSpPr>
          <p:cNvPr id="4" name="Slide Number Placeholder 3"/>
          <p:cNvSpPr>
            <a:spLocks noGrp="1"/>
          </p:cNvSpPr>
          <p:nvPr>
            <p:ph type="sldNum" sz="quarter" idx="10"/>
          </p:nvPr>
        </p:nvSpPr>
        <p:spPr/>
        <p:txBody>
          <a:bodyPr/>
          <a:lstStyle/>
          <a:p>
            <a:fld id="{1C296EDA-F04C-4480-B0A0-11FDE11304D7}" type="slidenum">
              <a:rPr lang="en-AU" altLang="en-US" smtClean="0">
                <a:solidFill>
                  <a:srgbClr val="000000"/>
                </a:solidFill>
              </a:rPr>
              <a:pPr/>
              <a:t>17</a:t>
            </a:fld>
            <a:endParaRPr lang="en-AU" altLang="en-US">
              <a:solidFill>
                <a:srgbClr val="000000"/>
              </a:solidFill>
            </a:endParaRPr>
          </a:p>
        </p:txBody>
      </p:sp>
      <p:sp>
        <p:nvSpPr>
          <p:cNvPr id="5" name="Date Placeholder 4"/>
          <p:cNvSpPr>
            <a:spLocks noGrp="1"/>
          </p:cNvSpPr>
          <p:nvPr>
            <p:ph type="dt" idx="11"/>
          </p:nvPr>
        </p:nvSpPr>
        <p:spPr/>
        <p:txBody>
          <a:bodyPr/>
          <a:lstStyle/>
          <a:p>
            <a:pPr>
              <a:defRPr/>
            </a:pPr>
            <a:fld id="{5285A911-FE3F-4BC5-8EDA-7B67CF68F487}" type="datetime1">
              <a:rPr lang="en-AU" smtClean="0">
                <a:solidFill>
                  <a:srgbClr val="000000"/>
                </a:solidFill>
              </a:rPr>
              <a:pPr>
                <a:def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pPr>
              <a:defRPr/>
            </a:pPr>
            <a:r>
              <a:rPr lang="en-AU">
                <a:solidFill>
                  <a:srgbClr val="000000"/>
                </a:solidFill>
              </a:rPr>
              <a:t>Academic Skills &amp; Learning Centre | academicskills.anu.edu.au</a:t>
            </a:r>
          </a:p>
        </p:txBody>
      </p:sp>
      <p:sp>
        <p:nvSpPr>
          <p:cNvPr id="7" name="Header Placeholder 6"/>
          <p:cNvSpPr>
            <a:spLocks noGrp="1"/>
          </p:cNvSpPr>
          <p:nvPr>
            <p:ph type="hdr" sz="quarter" idx="13"/>
          </p:nvPr>
        </p:nvSpPr>
        <p:spPr/>
        <p:txBody>
          <a:bodyPr/>
          <a:lstStyle/>
          <a:p>
            <a:pPr>
              <a:defRPr/>
            </a:pPr>
            <a:r>
              <a:rPr lang="en-AU">
                <a:solidFill>
                  <a:srgbClr val="000000"/>
                </a:solidFill>
              </a:rPr>
              <a:t>Managing your time</a:t>
            </a:r>
          </a:p>
        </p:txBody>
      </p:sp>
      <p:sp>
        <p:nvSpPr>
          <p:cNvPr id="8" name="TextBox 7">
            <a:extLst>
              <a:ext uri="{FF2B5EF4-FFF2-40B4-BE49-F238E27FC236}">
                <a16:creationId xmlns="" xmlns:a16="http://schemas.microsoft.com/office/drawing/2014/main" id="{0C115F51-8FAE-4F2F-AE09-0356DBE55F4A}"/>
              </a:ext>
            </a:extLst>
          </p:cNvPr>
          <p:cNvSpPr txBox="1"/>
          <p:nvPr>
            <p:custDataLst>
              <p:tags r:id="rId1"/>
            </p:custDataLst>
          </p:nvPr>
        </p:nvSpPr>
        <p:spPr>
          <a:xfrm>
            <a:off x="0" y="0"/>
            <a:ext cx="3810000" cy="1270000"/>
          </a:xfrm>
          <a:prstGeom prst="rect">
            <a:avLst/>
          </a:prstGeom>
          <a:noFill/>
        </p:spPr>
        <p:txBody>
          <a:bodyPr vert="horz" rtlCol="0">
            <a:spAutoFit/>
          </a:bodyPr>
          <a:lstStyle/>
          <a:p>
            <a:endParaRPr lang="en-AU" sz="2400">
              <a:solidFill>
                <a:srgbClr val="000000"/>
              </a:solidFill>
              <a:latin typeface="Arial" panose="020B0604020202020204" pitchFamily="34" charset="0"/>
              <a:ea typeface="MS PGothic" panose="020B0600070205080204" pitchFamily="34" charset="-128"/>
            </a:endParaRPr>
          </a:p>
        </p:txBody>
      </p:sp>
    </p:spTree>
    <p:extLst>
      <p:ext uri="{BB962C8B-B14F-4D97-AF65-F5344CB8AC3E}">
        <p14:creationId xmlns:p14="http://schemas.microsoft.com/office/powerpoint/2010/main" val="8367269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741363"/>
            <a:ext cx="6251575" cy="3517900"/>
          </a:xfrm>
        </p:spPr>
      </p:sp>
      <p:sp>
        <p:nvSpPr>
          <p:cNvPr id="3" name="Notes Placeholder 2"/>
          <p:cNvSpPr>
            <a:spLocks noGrp="1"/>
          </p:cNvSpPr>
          <p:nvPr>
            <p:ph type="body" idx="1"/>
          </p:nvPr>
        </p:nvSpPr>
        <p:spPr/>
        <p:txBody>
          <a:bodyPr/>
          <a:lstStyle/>
          <a:p>
            <a:r>
              <a:rPr lang="en-AU" b="1" dirty="0"/>
              <a:t>KM</a:t>
            </a:r>
            <a:r>
              <a:rPr lang="en-AU" b="1" baseline="0" dirty="0"/>
              <a:t>: </a:t>
            </a:r>
            <a:r>
              <a:rPr lang="en-AU" baseline="0" dirty="0"/>
              <a:t>I</a:t>
            </a:r>
            <a:r>
              <a:rPr lang="en-AU" dirty="0"/>
              <a:t>ntroduce Covey’s quadrants as a way of </a:t>
            </a:r>
            <a:r>
              <a:rPr lang="en-AU" baseline="0" dirty="0"/>
              <a:t>working out what is important so that they can prioritise</a:t>
            </a:r>
            <a:endParaRPr lang="en-AU" dirty="0"/>
          </a:p>
          <a:p>
            <a:endParaRPr lang="en-AU" dirty="0"/>
          </a:p>
        </p:txBody>
      </p:sp>
      <p:sp>
        <p:nvSpPr>
          <p:cNvPr id="4" name="Slide Number Placeholder 3"/>
          <p:cNvSpPr>
            <a:spLocks noGrp="1"/>
          </p:cNvSpPr>
          <p:nvPr>
            <p:ph type="sldNum" sz="quarter" idx="10"/>
          </p:nvPr>
        </p:nvSpPr>
        <p:spPr/>
        <p:txBody>
          <a:bodyPr/>
          <a:lstStyle/>
          <a:p>
            <a:fld id="{1C296EDA-F04C-4480-B0A0-11FDE11304D7}" type="slidenum">
              <a:rPr lang="en-AU" altLang="en-US" smtClean="0">
                <a:solidFill>
                  <a:srgbClr val="000000"/>
                </a:solidFill>
              </a:rPr>
              <a:pPr/>
              <a:t>18</a:t>
            </a:fld>
            <a:endParaRPr lang="en-AU" altLang="en-US">
              <a:solidFill>
                <a:srgbClr val="000000"/>
              </a:solidFill>
            </a:endParaRPr>
          </a:p>
        </p:txBody>
      </p:sp>
      <p:sp>
        <p:nvSpPr>
          <p:cNvPr id="5" name="Date Placeholder 4"/>
          <p:cNvSpPr>
            <a:spLocks noGrp="1"/>
          </p:cNvSpPr>
          <p:nvPr>
            <p:ph type="dt" idx="11"/>
          </p:nvPr>
        </p:nvSpPr>
        <p:spPr/>
        <p:txBody>
          <a:bodyPr/>
          <a:lstStyle/>
          <a:p>
            <a:pPr>
              <a:defRPr/>
            </a:pPr>
            <a:fld id="{E71AEBA1-B10A-4ECD-B6CE-A50BE416D488}" type="datetime1">
              <a:rPr lang="en-AU" smtClean="0">
                <a:solidFill>
                  <a:srgbClr val="000000"/>
                </a:solidFill>
              </a:rPr>
              <a:pPr>
                <a:def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pPr>
              <a:defRPr/>
            </a:pPr>
            <a:r>
              <a:rPr lang="en-AU">
                <a:solidFill>
                  <a:srgbClr val="000000"/>
                </a:solidFill>
              </a:rPr>
              <a:t>Academic Skills &amp; Learning Centre | academicskills.anu.edu.au</a:t>
            </a:r>
          </a:p>
        </p:txBody>
      </p:sp>
      <p:sp>
        <p:nvSpPr>
          <p:cNvPr id="7" name="Header Placeholder 6"/>
          <p:cNvSpPr>
            <a:spLocks noGrp="1"/>
          </p:cNvSpPr>
          <p:nvPr>
            <p:ph type="hdr" sz="quarter" idx="13"/>
          </p:nvPr>
        </p:nvSpPr>
        <p:spPr/>
        <p:txBody>
          <a:bodyPr/>
          <a:lstStyle/>
          <a:p>
            <a:pPr>
              <a:defRPr/>
            </a:pPr>
            <a:r>
              <a:rPr lang="en-AU">
                <a:solidFill>
                  <a:srgbClr val="000000"/>
                </a:solidFill>
              </a:rPr>
              <a:t>Managing your time</a:t>
            </a:r>
          </a:p>
        </p:txBody>
      </p:sp>
      <p:sp>
        <p:nvSpPr>
          <p:cNvPr id="8" name="TextBox 7">
            <a:extLst>
              <a:ext uri="{FF2B5EF4-FFF2-40B4-BE49-F238E27FC236}">
                <a16:creationId xmlns="" xmlns:a16="http://schemas.microsoft.com/office/drawing/2014/main" id="{E5095132-609C-4F8E-AE1E-3BF2C20DB69B}"/>
              </a:ext>
            </a:extLst>
          </p:cNvPr>
          <p:cNvSpPr txBox="1"/>
          <p:nvPr>
            <p:custDataLst>
              <p:tags r:id="rId1"/>
            </p:custDataLst>
          </p:nvPr>
        </p:nvSpPr>
        <p:spPr>
          <a:xfrm>
            <a:off x="0" y="0"/>
            <a:ext cx="3810000" cy="1270000"/>
          </a:xfrm>
          <a:prstGeom prst="rect">
            <a:avLst/>
          </a:prstGeom>
          <a:noFill/>
        </p:spPr>
        <p:txBody>
          <a:bodyPr vert="horz" rtlCol="0">
            <a:spAutoFit/>
          </a:bodyPr>
          <a:lstStyle/>
          <a:p>
            <a:endParaRPr lang="en-AU">
              <a:solidFill>
                <a:srgbClr val="000000"/>
              </a:solidFill>
            </a:endParaRPr>
          </a:p>
        </p:txBody>
      </p:sp>
    </p:spTree>
    <p:extLst>
      <p:ext uri="{BB962C8B-B14F-4D97-AF65-F5344CB8AC3E}">
        <p14:creationId xmlns:p14="http://schemas.microsoft.com/office/powerpoint/2010/main" val="30908513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KM</a:t>
            </a:r>
            <a:r>
              <a:rPr lang="en-AU" dirty="0"/>
              <a:t>: Important to identify that whilst</a:t>
            </a:r>
            <a:r>
              <a:rPr lang="en-AU" baseline="0" dirty="0"/>
              <a:t> things can seem important, they may not be. Focussing on the unimportant leads to more things becoming urgent.</a:t>
            </a:r>
            <a:endParaRPr lang="en-AU" dirty="0"/>
          </a:p>
          <a:p>
            <a:endParaRPr lang="en-AU" dirty="0"/>
          </a:p>
          <a:p>
            <a:r>
              <a:rPr lang="en-AU" dirty="0"/>
              <a:t>In groups, think about all the things a student might do from day to day. Which quadrant</a:t>
            </a:r>
            <a:r>
              <a:rPr lang="en-AU" baseline="0" dirty="0"/>
              <a:t> do they fall into? What is urgent? What is important? Can something be urgent but not important?</a:t>
            </a:r>
          </a:p>
        </p:txBody>
      </p:sp>
      <p:sp>
        <p:nvSpPr>
          <p:cNvPr id="4" name="Header Placeholder 3"/>
          <p:cNvSpPr>
            <a:spLocks noGrp="1"/>
          </p:cNvSpPr>
          <p:nvPr>
            <p:ph type="hdr" sz="quarter"/>
          </p:nvPr>
        </p:nvSpPr>
        <p:spPr/>
        <p:txBody>
          <a:bodyPr/>
          <a:lstStyle/>
          <a:p>
            <a:pPr>
              <a:defRPr/>
            </a:pPr>
            <a:r>
              <a:rPr lang="en-AU">
                <a:solidFill>
                  <a:srgbClr val="000000"/>
                </a:solidFill>
              </a:rPr>
              <a:t>Managing your time</a:t>
            </a:r>
          </a:p>
        </p:txBody>
      </p:sp>
      <p:sp>
        <p:nvSpPr>
          <p:cNvPr id="5" name="Date Placeholder 4"/>
          <p:cNvSpPr>
            <a:spLocks noGrp="1"/>
          </p:cNvSpPr>
          <p:nvPr>
            <p:ph type="dt" idx="1"/>
          </p:nvPr>
        </p:nvSpPr>
        <p:spPr/>
        <p:txBody>
          <a:bodyPr/>
          <a:lstStyle/>
          <a:p>
            <a:pPr>
              <a:defRPr/>
            </a:pPr>
            <a:fld id="{08552BFA-20A2-4D82-A6A8-41D964AC5BE4}" type="datetime1">
              <a:rPr lang="en-AU" smtClean="0">
                <a:solidFill>
                  <a:srgbClr val="000000"/>
                </a:solidFill>
              </a:rPr>
              <a:pPr>
                <a:defRPr/>
              </a:pPr>
              <a:t>11/03/2020</a:t>
            </a:fld>
            <a:endParaRPr lang="en-AU">
              <a:solidFill>
                <a:srgbClr val="000000"/>
              </a:solidFill>
            </a:endParaRPr>
          </a:p>
        </p:txBody>
      </p:sp>
      <p:sp>
        <p:nvSpPr>
          <p:cNvPr id="6" name="Footer Placeholder 5"/>
          <p:cNvSpPr>
            <a:spLocks noGrp="1"/>
          </p:cNvSpPr>
          <p:nvPr>
            <p:ph type="ftr" sz="quarter" idx="4"/>
          </p:nvPr>
        </p:nvSpPr>
        <p:spPr/>
        <p:txBody>
          <a:bodyPr/>
          <a:lstStyle/>
          <a:p>
            <a:pPr>
              <a:defRPr/>
            </a:pPr>
            <a:r>
              <a:rPr lang="en-AU">
                <a:solidFill>
                  <a:srgbClr val="000000"/>
                </a:solidFill>
              </a:rPr>
              <a:t>Academic Skills &amp; Learning Centre | academicskills.anu.edu.au</a:t>
            </a:r>
          </a:p>
        </p:txBody>
      </p:sp>
      <p:sp>
        <p:nvSpPr>
          <p:cNvPr id="7" name="Slide Number Placeholder 6"/>
          <p:cNvSpPr>
            <a:spLocks noGrp="1"/>
          </p:cNvSpPr>
          <p:nvPr>
            <p:ph type="sldNum" sz="quarter" idx="5"/>
          </p:nvPr>
        </p:nvSpPr>
        <p:spPr/>
        <p:txBody>
          <a:bodyPr/>
          <a:lstStyle/>
          <a:p>
            <a:fld id="{1C296EDA-F04C-4480-B0A0-11FDE11304D7}" type="slidenum">
              <a:rPr lang="en-AU" altLang="en-US" smtClean="0">
                <a:solidFill>
                  <a:srgbClr val="000000"/>
                </a:solidFill>
              </a:rPr>
              <a:pPr/>
              <a:t>19</a:t>
            </a:fld>
            <a:endParaRPr lang="en-AU" altLang="en-US">
              <a:solidFill>
                <a:srgbClr val="000000"/>
              </a:solidFill>
            </a:endParaRPr>
          </a:p>
        </p:txBody>
      </p:sp>
      <p:sp>
        <p:nvSpPr>
          <p:cNvPr id="8" name="TextBox 7">
            <a:extLst>
              <a:ext uri="{FF2B5EF4-FFF2-40B4-BE49-F238E27FC236}">
                <a16:creationId xmlns="" xmlns:a16="http://schemas.microsoft.com/office/drawing/2014/main" id="{1985A1EE-219A-49F1-9F4E-EFE3A1771AEC}"/>
              </a:ext>
            </a:extLst>
          </p:cNvPr>
          <p:cNvSpPr txBox="1"/>
          <p:nvPr>
            <p:custDataLst>
              <p:tags r:id="rId1"/>
            </p:custDataLst>
          </p:nvPr>
        </p:nvSpPr>
        <p:spPr>
          <a:xfrm>
            <a:off x="0" y="0"/>
            <a:ext cx="3810000" cy="1270000"/>
          </a:xfrm>
          <a:prstGeom prst="rect">
            <a:avLst/>
          </a:prstGeom>
          <a:noFill/>
        </p:spPr>
        <p:txBody>
          <a:bodyPr vert="horz" rtlCol="0">
            <a:spAutoFit/>
          </a:bodyPr>
          <a:lstStyle/>
          <a:p>
            <a:endParaRPr lang="en-AU">
              <a:solidFill>
                <a:srgbClr val="000000"/>
              </a:solidFill>
            </a:endParaRPr>
          </a:p>
        </p:txBody>
      </p:sp>
    </p:spTree>
    <p:extLst>
      <p:ext uri="{BB962C8B-B14F-4D97-AF65-F5344CB8AC3E}">
        <p14:creationId xmlns:p14="http://schemas.microsoft.com/office/powerpoint/2010/main" val="2933459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custDataLst>
              <p:tags r:id="rId1"/>
            </p:custDataLst>
          </p:nvPr>
        </p:nvSpPr>
        <p:spPr/>
        <p:txBody>
          <a:bodyPr/>
          <a:lstStyle/>
          <a:p>
            <a:r>
              <a:rPr lang="en-AU" b="1" dirty="0"/>
              <a:t>KM</a:t>
            </a:r>
            <a:r>
              <a:rPr lang="en-AU" b="1" dirty="0" smtClean="0"/>
              <a:t>: Outline for today’s workshop</a:t>
            </a:r>
            <a:r>
              <a:rPr lang="en-AU" baseline="0" dirty="0" smtClean="0"/>
              <a:t>.</a:t>
            </a:r>
            <a:endParaRPr lang="en-AU" dirty="0"/>
          </a:p>
        </p:txBody>
      </p:sp>
      <p:sp>
        <p:nvSpPr>
          <p:cNvPr id="4" name="Slide Number Placeholder 3"/>
          <p:cNvSpPr>
            <a:spLocks noGrp="1"/>
          </p:cNvSpPr>
          <p:nvPr>
            <p:ph type="sldNum" sz="quarter" idx="10"/>
          </p:nvPr>
        </p:nvSpPr>
        <p:spPr/>
        <p:txBody>
          <a:bodyPr/>
          <a:lstStyle/>
          <a:p>
            <a:fld id="{F5B3A5E8-A418-364E-88C0-152611181F6B}" type="slidenum">
              <a:rPr lang="en-AU" smtClean="0">
                <a:solidFill>
                  <a:srgbClr val="000000"/>
                </a:solidFill>
              </a:rPr>
              <a:pPr/>
              <a:t>2</a:t>
            </a:fld>
            <a:endParaRPr lang="en-AU">
              <a:solidFill>
                <a:srgbClr val="000000"/>
              </a:solidFill>
            </a:endParaRPr>
          </a:p>
        </p:txBody>
      </p:sp>
      <p:sp>
        <p:nvSpPr>
          <p:cNvPr id="5" name="Date Placeholder 4"/>
          <p:cNvSpPr>
            <a:spLocks noGrp="1"/>
          </p:cNvSpPr>
          <p:nvPr>
            <p:ph type="dt" idx="11"/>
          </p:nvPr>
        </p:nvSpPr>
        <p:spPr/>
        <p:txBody>
          <a:bodyPr/>
          <a:lstStyle/>
          <a:p>
            <a:fld id="{E38C000B-282B-4201-BBF8-42BB5C2BB846}" type="datetime1">
              <a:rPr lang="en-AU" smtClean="0"/>
              <a:t>11/03/2020</a:t>
            </a:fld>
            <a:endParaRPr lang="en-AU"/>
          </a:p>
        </p:txBody>
      </p:sp>
      <p:sp>
        <p:nvSpPr>
          <p:cNvPr id="6" name="Footer Placeholder 5"/>
          <p:cNvSpPr>
            <a:spLocks noGrp="1"/>
          </p:cNvSpPr>
          <p:nvPr>
            <p:ph type="ftr" sz="quarter" idx="12"/>
          </p:nvPr>
        </p:nvSpPr>
        <p:spPr/>
        <p:txBody>
          <a:bodyPr/>
          <a:lstStyle/>
          <a:p>
            <a:r>
              <a:rPr lang="en-AU"/>
              <a:t>Academic Skills and Learning Centre</a:t>
            </a:r>
          </a:p>
        </p:txBody>
      </p:sp>
      <p:sp>
        <p:nvSpPr>
          <p:cNvPr id="7" name="Header Placeholder 6"/>
          <p:cNvSpPr>
            <a:spLocks noGrp="1"/>
          </p:cNvSpPr>
          <p:nvPr>
            <p:ph type="hdr" sz="quarter" idx="13"/>
          </p:nvPr>
        </p:nvSpPr>
        <p:spPr/>
        <p:txBody>
          <a:bodyPr/>
          <a:lstStyle/>
          <a:p>
            <a:r>
              <a:rPr lang="en-AU"/>
              <a:t>Research Project Management</a:t>
            </a:r>
          </a:p>
        </p:txBody>
      </p:sp>
    </p:spTree>
    <p:extLst>
      <p:ext uri="{BB962C8B-B14F-4D97-AF65-F5344CB8AC3E}">
        <p14:creationId xmlns:p14="http://schemas.microsoft.com/office/powerpoint/2010/main" val="11965236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741363"/>
            <a:ext cx="6251575" cy="3517900"/>
          </a:xfrm>
        </p:spPr>
      </p:sp>
      <p:sp>
        <p:nvSpPr>
          <p:cNvPr id="3" name="Notes Placeholder 2"/>
          <p:cNvSpPr>
            <a:spLocks noGrp="1"/>
          </p:cNvSpPr>
          <p:nvPr>
            <p:ph type="body" idx="1"/>
          </p:nvPr>
        </p:nvSpPr>
        <p:spPr/>
        <p:txBody>
          <a:bodyPr/>
          <a:lstStyle/>
          <a:p>
            <a:r>
              <a:rPr lang="en-AU" b="1" dirty="0"/>
              <a:t>KM</a:t>
            </a:r>
            <a:r>
              <a:rPr lang="en-AU" dirty="0"/>
              <a:t>: Ask students where their activities landed. Discuss and debrief</a:t>
            </a:r>
            <a:r>
              <a:rPr lang="en-AU" baseline="0" dirty="0"/>
              <a:t> as a class. Note that some activities evolve over time: a bill due in a month is important but not urgent, but becomes urgent and important if left too late.</a:t>
            </a:r>
          </a:p>
          <a:p>
            <a:endParaRPr lang="en-AU" baseline="0" dirty="0"/>
          </a:p>
          <a:p>
            <a:r>
              <a:rPr lang="en-AU" dirty="0"/>
              <a:t>So many activities</a:t>
            </a:r>
            <a:r>
              <a:rPr lang="en-AU" baseline="0" dirty="0"/>
              <a:t> that we think are urgent and important are not! If you focus too much on the not important, things will end up in quadrant 1</a:t>
            </a:r>
          </a:p>
          <a:p>
            <a:endParaRPr lang="en-AU" baseline="0" dirty="0"/>
          </a:p>
          <a:p>
            <a:r>
              <a:rPr lang="en-AU" baseline="0" dirty="0"/>
              <a:t>Quadrant of deception: Emails, messages, even some phone calls can feel urgent but on further reflection, they’re not.</a:t>
            </a:r>
          </a:p>
          <a:p>
            <a:endParaRPr lang="en-AU" baseline="0" dirty="0"/>
          </a:p>
          <a:p>
            <a:r>
              <a:rPr lang="en-AU" baseline="0" dirty="0"/>
              <a:t>Other points:</a:t>
            </a:r>
          </a:p>
          <a:p>
            <a:pPr marL="171450" indent="-171450">
              <a:buFont typeface="Arial" panose="020B0604020202020204" pitchFamily="34" charset="0"/>
              <a:buChar char="•"/>
            </a:pPr>
            <a:r>
              <a:rPr lang="en-AU" baseline="0" dirty="0"/>
              <a:t>Time spent in III and IV tends to lead to more activities becoming crises (quadrant I) – refer back to the earlier point about leaving things to the last minute</a:t>
            </a:r>
          </a:p>
          <a:p>
            <a:pPr marL="171450" indent="-171450">
              <a:buFont typeface="Arial" panose="020B0604020202020204" pitchFamily="34" charset="0"/>
              <a:buChar char="•"/>
            </a:pPr>
            <a:r>
              <a:rPr lang="en-AU" dirty="0"/>
              <a:t>Time</a:t>
            </a:r>
            <a:r>
              <a:rPr lang="en-AU" baseline="0" dirty="0"/>
              <a:t> spent organising and planning can save time in the long run as you prioritise, set objectives and goals and work out how to complete tasks successfully.</a:t>
            </a:r>
          </a:p>
          <a:p>
            <a:endParaRPr lang="en-AU" dirty="0"/>
          </a:p>
          <a:p>
            <a:endParaRPr lang="en-AU" dirty="0"/>
          </a:p>
        </p:txBody>
      </p:sp>
      <p:sp>
        <p:nvSpPr>
          <p:cNvPr id="4" name="Slide Number Placeholder 3"/>
          <p:cNvSpPr>
            <a:spLocks noGrp="1"/>
          </p:cNvSpPr>
          <p:nvPr>
            <p:ph type="sldNum" sz="quarter" idx="10"/>
          </p:nvPr>
        </p:nvSpPr>
        <p:spPr/>
        <p:txBody>
          <a:bodyPr/>
          <a:lstStyle/>
          <a:p>
            <a:fld id="{1C296EDA-F04C-4480-B0A0-11FDE11304D7}" type="slidenum">
              <a:rPr lang="en-AU" altLang="en-US" smtClean="0">
                <a:solidFill>
                  <a:srgbClr val="000000"/>
                </a:solidFill>
              </a:rPr>
              <a:pPr/>
              <a:t>20</a:t>
            </a:fld>
            <a:endParaRPr lang="en-AU" altLang="en-US">
              <a:solidFill>
                <a:srgbClr val="000000"/>
              </a:solidFill>
            </a:endParaRPr>
          </a:p>
        </p:txBody>
      </p:sp>
      <p:sp>
        <p:nvSpPr>
          <p:cNvPr id="5" name="Date Placeholder 4"/>
          <p:cNvSpPr>
            <a:spLocks noGrp="1"/>
          </p:cNvSpPr>
          <p:nvPr>
            <p:ph type="dt" idx="11"/>
          </p:nvPr>
        </p:nvSpPr>
        <p:spPr/>
        <p:txBody>
          <a:bodyPr/>
          <a:lstStyle/>
          <a:p>
            <a:pPr>
              <a:defRPr/>
            </a:pPr>
            <a:fld id="{FF739998-E0AB-4C5B-9734-DD4B64F382C8}" type="datetime1">
              <a:rPr lang="en-AU" smtClean="0">
                <a:solidFill>
                  <a:srgbClr val="000000"/>
                </a:solidFill>
              </a:rPr>
              <a:pPr>
                <a:def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pPr>
              <a:defRPr/>
            </a:pPr>
            <a:r>
              <a:rPr lang="en-AU">
                <a:solidFill>
                  <a:srgbClr val="000000"/>
                </a:solidFill>
              </a:rPr>
              <a:t>Academic Skills &amp; Learning Centre | academicskills.anu.edu.au</a:t>
            </a:r>
          </a:p>
        </p:txBody>
      </p:sp>
      <p:sp>
        <p:nvSpPr>
          <p:cNvPr id="7" name="Header Placeholder 6"/>
          <p:cNvSpPr>
            <a:spLocks noGrp="1"/>
          </p:cNvSpPr>
          <p:nvPr>
            <p:ph type="hdr" sz="quarter" idx="13"/>
          </p:nvPr>
        </p:nvSpPr>
        <p:spPr/>
        <p:txBody>
          <a:bodyPr/>
          <a:lstStyle/>
          <a:p>
            <a:pPr>
              <a:defRPr/>
            </a:pPr>
            <a:r>
              <a:rPr lang="en-AU">
                <a:solidFill>
                  <a:srgbClr val="000000"/>
                </a:solidFill>
              </a:rPr>
              <a:t>Managing your time</a:t>
            </a:r>
          </a:p>
        </p:txBody>
      </p:sp>
      <p:sp>
        <p:nvSpPr>
          <p:cNvPr id="8" name="TextBox 7"/>
          <p:cNvSpPr txBox="1"/>
          <p:nvPr>
            <p:custDataLst>
              <p:tags r:id="rId1"/>
            </p:custDataLst>
          </p:nvPr>
        </p:nvSpPr>
        <p:spPr>
          <a:xfrm>
            <a:off x="0" y="0"/>
            <a:ext cx="3810000" cy="1270000"/>
          </a:xfrm>
          <a:prstGeom prst="rect">
            <a:avLst/>
          </a:prstGeom>
          <a:noFill/>
        </p:spPr>
        <p:txBody>
          <a:bodyPr vert="horz" rtlCol="0">
            <a:spAutoFit/>
          </a:bodyPr>
          <a:lstStyle/>
          <a:p>
            <a:endParaRPr lang="en-AU">
              <a:solidFill>
                <a:srgbClr val="000000"/>
              </a:solidFill>
            </a:endParaRPr>
          </a:p>
        </p:txBody>
      </p:sp>
    </p:spTree>
    <p:extLst>
      <p:ext uri="{BB962C8B-B14F-4D97-AF65-F5344CB8AC3E}">
        <p14:creationId xmlns:p14="http://schemas.microsoft.com/office/powerpoint/2010/main" val="23050160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KM: </a:t>
            </a:r>
            <a:r>
              <a:rPr lang="en-AU" baseline="0" dirty="0" smtClean="0"/>
              <a:t>It </a:t>
            </a:r>
            <a:r>
              <a:rPr lang="en-AU" baseline="0" dirty="0"/>
              <a:t>is an important relationship but it is one that needs to be nurtured by both parties. Note it can also be a shift in “relationship status”: you go from being a student to a colleague...</a:t>
            </a:r>
            <a:endParaRPr lang="en-AU" dirty="0"/>
          </a:p>
        </p:txBody>
      </p:sp>
      <p:sp>
        <p:nvSpPr>
          <p:cNvPr id="4" name="Header Placeholder 3"/>
          <p:cNvSpPr>
            <a:spLocks noGrp="1"/>
          </p:cNvSpPr>
          <p:nvPr>
            <p:ph type="hdr" sz="quarter" idx="10"/>
          </p:nvPr>
        </p:nvSpPr>
        <p:spPr/>
        <p:txBody>
          <a:bodyPr/>
          <a:lstStyle/>
          <a:p>
            <a:r>
              <a:rPr lang="en-AU">
                <a:solidFill>
                  <a:srgbClr val="000000"/>
                </a:solidFill>
              </a:rPr>
              <a:t>Research Project Management</a:t>
            </a:r>
          </a:p>
        </p:txBody>
      </p:sp>
      <p:sp>
        <p:nvSpPr>
          <p:cNvPr id="5" name="Date Placeholder 4"/>
          <p:cNvSpPr>
            <a:spLocks noGrp="1"/>
          </p:cNvSpPr>
          <p:nvPr>
            <p:ph type="dt" idx="11"/>
          </p:nvPr>
        </p:nvSpPr>
        <p:spPr/>
        <p:txBody>
          <a:bodyPr/>
          <a:lstStyle/>
          <a:p>
            <a:fld id="{68F5153A-96EC-4A07-AA87-320C0C7BF599}" type="datetime1">
              <a:rPr lang="en-AU" smtClean="0">
                <a:solidFill>
                  <a:srgbClr val="000000"/>
                </a:solidFill>
              </a: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r>
              <a:rPr lang="en-AU">
                <a:solidFill>
                  <a:srgbClr val="000000"/>
                </a:solidFill>
              </a:rPr>
              <a:t>Academic Skills and Learning Centre</a:t>
            </a:r>
          </a:p>
        </p:txBody>
      </p:sp>
      <p:sp>
        <p:nvSpPr>
          <p:cNvPr id="7" name="Slide Number Placeholder 6"/>
          <p:cNvSpPr>
            <a:spLocks noGrp="1"/>
          </p:cNvSpPr>
          <p:nvPr>
            <p:ph type="sldNum" sz="quarter" idx="13"/>
          </p:nvPr>
        </p:nvSpPr>
        <p:spPr/>
        <p:txBody>
          <a:bodyPr/>
          <a:lstStyle/>
          <a:p>
            <a:fld id="{F5B3A5E8-A418-364E-88C0-152611181F6B}" type="slidenum">
              <a:rPr lang="en-AU" smtClean="0">
                <a:solidFill>
                  <a:srgbClr val="000000"/>
                </a:solidFill>
              </a:rPr>
              <a:pPr/>
              <a:t>21</a:t>
            </a:fld>
            <a:endParaRPr lang="en-AU">
              <a:solidFill>
                <a:srgbClr val="000000"/>
              </a:solidFill>
            </a:endParaRPr>
          </a:p>
        </p:txBody>
      </p:sp>
    </p:spTree>
    <p:extLst>
      <p:ext uri="{BB962C8B-B14F-4D97-AF65-F5344CB8AC3E}">
        <p14:creationId xmlns:p14="http://schemas.microsoft.com/office/powerpoint/2010/main" val="39062836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KM: </a:t>
            </a:r>
            <a:r>
              <a:rPr lang="en-AU" dirty="0"/>
              <a:t>Ask students</a:t>
            </a:r>
            <a:r>
              <a:rPr lang="en-AU" baseline="0" dirty="0"/>
              <a:t> to review the scenarios in groups. Debrief as a class afterwards, discussing each one</a:t>
            </a:r>
            <a:endParaRPr lang="en-AU" dirty="0"/>
          </a:p>
        </p:txBody>
      </p:sp>
      <p:sp>
        <p:nvSpPr>
          <p:cNvPr id="4" name="Header Placeholder 3"/>
          <p:cNvSpPr>
            <a:spLocks noGrp="1"/>
          </p:cNvSpPr>
          <p:nvPr>
            <p:ph type="hdr" sz="quarter" idx="10"/>
          </p:nvPr>
        </p:nvSpPr>
        <p:spPr/>
        <p:txBody>
          <a:bodyPr/>
          <a:lstStyle/>
          <a:p>
            <a:r>
              <a:rPr lang="en-AU">
                <a:solidFill>
                  <a:srgbClr val="000000"/>
                </a:solidFill>
              </a:rPr>
              <a:t>Research Project Management</a:t>
            </a:r>
          </a:p>
        </p:txBody>
      </p:sp>
      <p:sp>
        <p:nvSpPr>
          <p:cNvPr id="5" name="Date Placeholder 4"/>
          <p:cNvSpPr>
            <a:spLocks noGrp="1"/>
          </p:cNvSpPr>
          <p:nvPr>
            <p:ph type="dt" idx="11"/>
          </p:nvPr>
        </p:nvSpPr>
        <p:spPr/>
        <p:txBody>
          <a:bodyPr/>
          <a:lstStyle/>
          <a:p>
            <a:fld id="{BD38048D-14CF-4379-A528-2A6254270BE4}" type="datetime1">
              <a:rPr lang="en-AU" smtClean="0">
                <a:solidFill>
                  <a:srgbClr val="000000"/>
                </a:solidFill>
              </a: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r>
              <a:rPr lang="en-AU">
                <a:solidFill>
                  <a:srgbClr val="000000"/>
                </a:solidFill>
              </a:rPr>
              <a:t>Academic Skills and Learning Centre</a:t>
            </a:r>
          </a:p>
        </p:txBody>
      </p:sp>
      <p:sp>
        <p:nvSpPr>
          <p:cNvPr id="7" name="Slide Number Placeholder 6"/>
          <p:cNvSpPr>
            <a:spLocks noGrp="1"/>
          </p:cNvSpPr>
          <p:nvPr>
            <p:ph type="sldNum" sz="quarter" idx="13"/>
          </p:nvPr>
        </p:nvSpPr>
        <p:spPr/>
        <p:txBody>
          <a:bodyPr/>
          <a:lstStyle/>
          <a:p>
            <a:fld id="{F5B3A5E8-A418-364E-88C0-152611181F6B}" type="slidenum">
              <a:rPr lang="en-AU" smtClean="0">
                <a:solidFill>
                  <a:srgbClr val="000000"/>
                </a:solidFill>
              </a:rPr>
              <a:pPr/>
              <a:t>22</a:t>
            </a:fld>
            <a:endParaRPr lang="en-AU">
              <a:solidFill>
                <a:srgbClr val="000000"/>
              </a:solidFill>
            </a:endParaRPr>
          </a:p>
        </p:txBody>
      </p:sp>
    </p:spTree>
    <p:extLst>
      <p:ext uri="{BB962C8B-B14F-4D97-AF65-F5344CB8AC3E}">
        <p14:creationId xmlns:p14="http://schemas.microsoft.com/office/powerpoint/2010/main" val="27522091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nvPr>
        </p:nvSpPr>
        <p:spPr/>
        <p:txBody>
          <a:bodyPr/>
          <a:lstStyle/>
          <a:p>
            <a:r>
              <a:rPr lang="en-AU" b="1" baseline="0" dirty="0"/>
              <a:t>KM: </a:t>
            </a:r>
            <a:r>
              <a:rPr lang="en-AU" baseline="0" dirty="0"/>
              <a:t>Elaborate on above</a:t>
            </a:r>
          </a:p>
        </p:txBody>
      </p:sp>
      <p:sp>
        <p:nvSpPr>
          <p:cNvPr id="4" name="Header Placeholder 3"/>
          <p:cNvSpPr>
            <a:spLocks noGrp="1"/>
          </p:cNvSpPr>
          <p:nvPr>
            <p:ph type="hdr" sz="quarter" idx="10"/>
          </p:nvPr>
        </p:nvSpPr>
        <p:spPr/>
        <p:txBody>
          <a:bodyPr/>
          <a:lstStyle/>
          <a:p>
            <a:r>
              <a:rPr lang="en-AU">
                <a:solidFill>
                  <a:srgbClr val="000000"/>
                </a:solidFill>
              </a:rPr>
              <a:t>Research Project Management</a:t>
            </a:r>
          </a:p>
        </p:txBody>
      </p:sp>
      <p:sp>
        <p:nvSpPr>
          <p:cNvPr id="5" name="Date Placeholder 4"/>
          <p:cNvSpPr>
            <a:spLocks noGrp="1"/>
          </p:cNvSpPr>
          <p:nvPr>
            <p:ph type="dt" idx="11"/>
          </p:nvPr>
        </p:nvSpPr>
        <p:spPr/>
        <p:txBody>
          <a:bodyPr/>
          <a:lstStyle/>
          <a:p>
            <a:fld id="{3DAB8564-4674-4D2D-8DD9-46BDA7FB25AA}" type="datetime1">
              <a:rPr lang="en-AU" smtClean="0">
                <a:solidFill>
                  <a:srgbClr val="000000"/>
                </a:solidFill>
              </a: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r>
              <a:rPr lang="en-AU">
                <a:solidFill>
                  <a:srgbClr val="000000"/>
                </a:solidFill>
              </a:rPr>
              <a:t>Academic Skills and Learning Centre</a:t>
            </a:r>
          </a:p>
        </p:txBody>
      </p:sp>
      <p:sp>
        <p:nvSpPr>
          <p:cNvPr id="7" name="Slide Number Placeholder 6"/>
          <p:cNvSpPr>
            <a:spLocks noGrp="1"/>
          </p:cNvSpPr>
          <p:nvPr>
            <p:ph type="sldNum" sz="quarter" idx="13"/>
          </p:nvPr>
        </p:nvSpPr>
        <p:spPr/>
        <p:txBody>
          <a:bodyPr/>
          <a:lstStyle/>
          <a:p>
            <a:fld id="{F5B3A5E8-A418-364E-88C0-152611181F6B}" type="slidenum">
              <a:rPr lang="en-AU" smtClean="0">
                <a:solidFill>
                  <a:srgbClr val="000000"/>
                </a:solidFill>
              </a:rPr>
              <a:pPr/>
              <a:t>23</a:t>
            </a:fld>
            <a:endParaRPr lang="en-AU">
              <a:solidFill>
                <a:srgbClr val="000000"/>
              </a:solidFill>
            </a:endParaRPr>
          </a:p>
        </p:txBody>
      </p:sp>
    </p:spTree>
    <p:extLst>
      <p:ext uri="{BB962C8B-B14F-4D97-AF65-F5344CB8AC3E}">
        <p14:creationId xmlns:p14="http://schemas.microsoft.com/office/powerpoint/2010/main" val="3253443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b="1" dirty="0"/>
              <a:t>KM: </a:t>
            </a:r>
            <a:r>
              <a:rPr lang="en-AU" dirty="0"/>
              <a:t>Writing is a big part of</a:t>
            </a:r>
            <a:r>
              <a:rPr lang="en-AU" baseline="0" dirty="0"/>
              <a:t> Honours, and it might not be an area you’re comfortable with. Here are some tips…</a:t>
            </a:r>
            <a:endParaRPr lang="en-AU" dirty="0"/>
          </a:p>
        </p:txBody>
      </p:sp>
      <p:sp>
        <p:nvSpPr>
          <p:cNvPr id="4" name="Slide Number Placeholder 3"/>
          <p:cNvSpPr>
            <a:spLocks noGrp="1"/>
          </p:cNvSpPr>
          <p:nvPr>
            <p:ph type="sldNum" sz="quarter" idx="10"/>
          </p:nvPr>
        </p:nvSpPr>
        <p:spPr/>
        <p:txBody>
          <a:bodyPr/>
          <a:lstStyle/>
          <a:p>
            <a:pPr>
              <a:defRPr/>
            </a:pPr>
            <a:fld id="{C78AC9E0-8017-4E98-ACE3-BB134C9D9E07}" type="slidenum">
              <a:rPr lang="en-AU" altLang="en-US" smtClean="0">
                <a:solidFill>
                  <a:srgbClr val="000000"/>
                </a:solidFill>
              </a:rPr>
              <a:pPr>
                <a:defRPr/>
              </a:pPr>
              <a:t>24</a:t>
            </a:fld>
            <a:endParaRPr lang="en-AU" altLang="en-US">
              <a:solidFill>
                <a:srgbClr val="000000"/>
              </a:solidFill>
            </a:endParaRPr>
          </a:p>
        </p:txBody>
      </p:sp>
    </p:spTree>
    <p:extLst>
      <p:ext uri="{BB962C8B-B14F-4D97-AF65-F5344CB8AC3E}">
        <p14:creationId xmlns:p14="http://schemas.microsoft.com/office/powerpoint/2010/main" val="27624886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custDataLst>
              <p:tags r:id="rId1"/>
            </p:custDataLst>
          </p:nvPr>
        </p:nvSpPr>
        <p:spPr/>
        <p:txBody>
          <a:bodyPr/>
          <a:lstStyle/>
          <a:p>
            <a:r>
              <a:rPr lang="en-AU" b="1" dirty="0"/>
              <a:t>KM: </a:t>
            </a:r>
            <a:r>
              <a:rPr lang="en-AU" dirty="0"/>
              <a:t>Also</a:t>
            </a:r>
            <a:r>
              <a:rPr lang="en-AU" baseline="0" dirty="0"/>
              <a:t> important to know your project. </a:t>
            </a:r>
            <a:r>
              <a:rPr lang="en-AU" baseline="0" dirty="0" smtClean="0"/>
              <a:t>Recap of what we’ve covered.</a:t>
            </a:r>
            <a:endParaRPr lang="en-AU" dirty="0"/>
          </a:p>
        </p:txBody>
      </p:sp>
      <p:sp>
        <p:nvSpPr>
          <p:cNvPr id="4" name="Slide Number Placeholder 3"/>
          <p:cNvSpPr>
            <a:spLocks noGrp="1"/>
          </p:cNvSpPr>
          <p:nvPr>
            <p:ph type="sldNum" sz="quarter" idx="10"/>
          </p:nvPr>
        </p:nvSpPr>
        <p:spPr/>
        <p:txBody>
          <a:bodyPr/>
          <a:lstStyle/>
          <a:p>
            <a:fld id="{F5B3A5E8-A418-364E-88C0-152611181F6B}" type="slidenum">
              <a:rPr lang="en-AU" smtClean="0">
                <a:solidFill>
                  <a:srgbClr val="000000"/>
                </a:solidFill>
              </a:rPr>
              <a:pPr/>
              <a:t>25</a:t>
            </a:fld>
            <a:endParaRPr lang="en-AU">
              <a:solidFill>
                <a:srgbClr val="000000"/>
              </a:solidFill>
            </a:endParaRPr>
          </a:p>
        </p:txBody>
      </p:sp>
      <p:sp>
        <p:nvSpPr>
          <p:cNvPr id="5" name="Date Placeholder 4"/>
          <p:cNvSpPr>
            <a:spLocks noGrp="1"/>
          </p:cNvSpPr>
          <p:nvPr>
            <p:ph type="dt" idx="11"/>
          </p:nvPr>
        </p:nvSpPr>
        <p:spPr/>
        <p:txBody>
          <a:bodyPr/>
          <a:lstStyle/>
          <a:p>
            <a:fld id="{E38C000B-282B-4201-BBF8-42BB5C2BB846}" type="datetime1">
              <a:rPr lang="en-AU" smtClean="0"/>
              <a:t>11/03/2020</a:t>
            </a:fld>
            <a:endParaRPr lang="en-AU"/>
          </a:p>
        </p:txBody>
      </p:sp>
      <p:sp>
        <p:nvSpPr>
          <p:cNvPr id="6" name="Footer Placeholder 5"/>
          <p:cNvSpPr>
            <a:spLocks noGrp="1"/>
          </p:cNvSpPr>
          <p:nvPr>
            <p:ph type="ftr" sz="quarter" idx="12"/>
          </p:nvPr>
        </p:nvSpPr>
        <p:spPr/>
        <p:txBody>
          <a:bodyPr/>
          <a:lstStyle/>
          <a:p>
            <a:r>
              <a:rPr lang="en-AU"/>
              <a:t>Academic Skills and Learning Centre</a:t>
            </a:r>
          </a:p>
        </p:txBody>
      </p:sp>
      <p:sp>
        <p:nvSpPr>
          <p:cNvPr id="7" name="Header Placeholder 6"/>
          <p:cNvSpPr>
            <a:spLocks noGrp="1"/>
          </p:cNvSpPr>
          <p:nvPr>
            <p:ph type="hdr" sz="quarter" idx="13"/>
          </p:nvPr>
        </p:nvSpPr>
        <p:spPr/>
        <p:txBody>
          <a:bodyPr/>
          <a:lstStyle/>
          <a:p>
            <a:r>
              <a:rPr lang="en-AU"/>
              <a:t>Research Project Management</a:t>
            </a:r>
          </a:p>
        </p:txBody>
      </p:sp>
    </p:spTree>
    <p:extLst>
      <p:ext uri="{BB962C8B-B14F-4D97-AF65-F5344CB8AC3E}">
        <p14:creationId xmlns:p14="http://schemas.microsoft.com/office/powerpoint/2010/main" val="2409047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pPr>
              <a:defRPr/>
            </a:pPr>
            <a:fld id="{6D1C6AFF-73C9-BD49-B24A-B8620968098A}" type="slidenum">
              <a:rPr lang="en-AU" smtClean="0">
                <a:solidFill>
                  <a:srgbClr val="000000"/>
                </a:solidFill>
              </a:rPr>
              <a:pPr>
                <a:defRPr/>
              </a:pPr>
              <a:t>26</a:t>
            </a:fld>
            <a:endParaRPr lang="en-AU">
              <a:solidFill>
                <a:srgbClr val="000000"/>
              </a:solidFill>
            </a:endParaRPr>
          </a:p>
        </p:txBody>
      </p:sp>
    </p:spTree>
    <p:extLst>
      <p:ext uri="{BB962C8B-B14F-4D97-AF65-F5344CB8AC3E}">
        <p14:creationId xmlns:p14="http://schemas.microsoft.com/office/powerpoint/2010/main" val="776185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custDataLst>
              <p:tags r:id="rId1"/>
            </p:custDataLst>
          </p:nvPr>
        </p:nvSpPr>
        <p:spPr/>
        <p:txBody>
          <a:bodyPr/>
          <a:lstStyle/>
          <a:p>
            <a:r>
              <a:rPr lang="en-AU" b="1" dirty="0"/>
              <a:t>KM: </a:t>
            </a:r>
            <a:r>
              <a:rPr lang="en-AU" dirty="0"/>
              <a:t>Ask students what time management challenges they foresee?</a:t>
            </a:r>
            <a:r>
              <a:rPr lang="en-AU" baseline="0" dirty="0"/>
              <a:t> Also ask how they anticipate managing some of these challenges?</a:t>
            </a:r>
            <a:endParaRPr lang="en-AU" dirty="0"/>
          </a:p>
        </p:txBody>
      </p:sp>
      <p:sp>
        <p:nvSpPr>
          <p:cNvPr id="4" name="Slide Number Placeholder 3"/>
          <p:cNvSpPr>
            <a:spLocks noGrp="1"/>
          </p:cNvSpPr>
          <p:nvPr>
            <p:ph type="sldNum" sz="quarter" idx="10"/>
          </p:nvPr>
        </p:nvSpPr>
        <p:spPr/>
        <p:txBody>
          <a:bodyPr/>
          <a:lstStyle/>
          <a:p>
            <a:fld id="{F5B3A5E8-A418-364E-88C0-152611181F6B}" type="slidenum">
              <a:rPr lang="en-AU" smtClean="0">
                <a:solidFill>
                  <a:srgbClr val="000000"/>
                </a:solidFill>
              </a:rPr>
              <a:pPr/>
              <a:t>3</a:t>
            </a:fld>
            <a:endParaRPr lang="en-AU">
              <a:solidFill>
                <a:srgbClr val="000000"/>
              </a:solidFill>
            </a:endParaRPr>
          </a:p>
        </p:txBody>
      </p:sp>
      <p:sp>
        <p:nvSpPr>
          <p:cNvPr id="5" name="Date Placeholder 4"/>
          <p:cNvSpPr>
            <a:spLocks noGrp="1"/>
          </p:cNvSpPr>
          <p:nvPr>
            <p:ph type="dt" idx="11"/>
          </p:nvPr>
        </p:nvSpPr>
        <p:spPr/>
        <p:txBody>
          <a:bodyPr/>
          <a:lstStyle/>
          <a:p>
            <a:fld id="{3502DE7C-98F2-4C00-B430-7AB201EE401A}" type="datetime1">
              <a:rPr lang="en-AU" smtClean="0">
                <a:solidFill>
                  <a:srgbClr val="000000"/>
                </a:solidFill>
              </a: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r>
              <a:rPr lang="en-AU">
                <a:solidFill>
                  <a:srgbClr val="000000"/>
                </a:solidFill>
              </a:rPr>
              <a:t>Academic Skills and Learning Centre</a:t>
            </a:r>
          </a:p>
        </p:txBody>
      </p:sp>
      <p:sp>
        <p:nvSpPr>
          <p:cNvPr id="7" name="Header Placeholder 6"/>
          <p:cNvSpPr>
            <a:spLocks noGrp="1"/>
          </p:cNvSpPr>
          <p:nvPr>
            <p:ph type="hdr" sz="quarter" idx="13"/>
          </p:nvPr>
        </p:nvSpPr>
        <p:spPr/>
        <p:txBody>
          <a:bodyPr/>
          <a:lstStyle/>
          <a:p>
            <a:r>
              <a:rPr lang="en-AU">
                <a:solidFill>
                  <a:srgbClr val="000000"/>
                </a:solidFill>
              </a:rPr>
              <a:t>Research Project Management</a:t>
            </a:r>
          </a:p>
        </p:txBody>
      </p:sp>
    </p:spTree>
    <p:extLst>
      <p:ext uri="{BB962C8B-B14F-4D97-AF65-F5344CB8AC3E}">
        <p14:creationId xmlns:p14="http://schemas.microsoft.com/office/powerpoint/2010/main" val="26030823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663575"/>
            <a:ext cx="6251575" cy="3517900"/>
          </a:xfrm>
        </p:spPr>
      </p:sp>
      <p:sp>
        <p:nvSpPr>
          <p:cNvPr id="3" name="Notes Placeholder 2"/>
          <p:cNvSpPr>
            <a:spLocks noGrp="1"/>
          </p:cNvSpPr>
          <p:nvPr>
            <p:ph type="body" idx="1"/>
          </p:nvPr>
        </p:nvSpPr>
        <p:spPr/>
        <p:txBody>
          <a:bodyPr/>
          <a:lstStyle/>
          <a:p>
            <a:r>
              <a:rPr lang="en-AU" b="1" dirty="0"/>
              <a:t>KM</a:t>
            </a:r>
            <a:r>
              <a:rPr lang="en-AU" dirty="0"/>
              <a:t>: What you should aim </a:t>
            </a:r>
            <a:r>
              <a:rPr lang="en-AU" baseline="0" dirty="0"/>
              <a:t>for is balance – to be able to achieve the things you need (succeed) whilst still doing the things that you enjoy.</a:t>
            </a:r>
          </a:p>
        </p:txBody>
      </p:sp>
      <p:sp>
        <p:nvSpPr>
          <p:cNvPr id="4" name="Slide Number Placeholder 3"/>
          <p:cNvSpPr>
            <a:spLocks noGrp="1"/>
          </p:cNvSpPr>
          <p:nvPr>
            <p:ph type="sldNum" sz="quarter" idx="10"/>
          </p:nvPr>
        </p:nvSpPr>
        <p:spPr/>
        <p:txBody>
          <a:bodyPr/>
          <a:lstStyle/>
          <a:p>
            <a:pPr>
              <a:defRPr/>
            </a:pPr>
            <a:fld id="{1C296EDA-F04C-4480-B0A0-11FDE11304D7}" type="slidenum">
              <a:rPr lang="en-AU" altLang="en-US" sz="1200" smtClean="0">
                <a:solidFill>
                  <a:srgbClr val="000000"/>
                </a:solidFill>
                <a:latin typeface="Arial" panose="020B0604020202020204" pitchFamily="34" charset="0"/>
                <a:ea typeface="MS PGothic" panose="020B0600070205080204" pitchFamily="34" charset="-128"/>
                <a:cs typeface="Arial" panose="020B0604020202020204" pitchFamily="34" charset="0"/>
              </a:rPr>
              <a:pPr>
                <a:defRPr/>
              </a:pPr>
              <a:t>4</a:t>
            </a:fld>
            <a:endParaRPr lang="en-AU" altLang="en-US" sz="1200">
              <a:solidFill>
                <a:srgbClr val="000000"/>
              </a:solidFill>
              <a:latin typeface="Arial" panose="020B0604020202020204" pitchFamily="34" charset="0"/>
              <a:ea typeface="MS PGothic" panose="020B0600070205080204" pitchFamily="34" charset="-128"/>
              <a:cs typeface="Arial" panose="020B0604020202020204" pitchFamily="34" charset="0"/>
            </a:endParaRPr>
          </a:p>
        </p:txBody>
      </p:sp>
      <p:sp>
        <p:nvSpPr>
          <p:cNvPr id="5" name="Date Placeholder 4"/>
          <p:cNvSpPr>
            <a:spLocks noGrp="1"/>
          </p:cNvSpPr>
          <p:nvPr>
            <p:ph type="dt" idx="11"/>
          </p:nvPr>
        </p:nvSpPr>
        <p:spPr/>
        <p:txBody>
          <a:bodyPr/>
          <a:lstStyle/>
          <a:p>
            <a:pPr>
              <a:defRPr/>
            </a:pPr>
            <a:fld id="{5C7DCFB6-F366-4E5B-ACB1-7D3BF32E0195}" type="datetime1">
              <a:rPr lang="en-AU" sz="1200" smtClean="0">
                <a:solidFill>
                  <a:srgbClr val="000000"/>
                </a:solidFill>
              </a:rPr>
              <a:pPr>
                <a:defRPr/>
              </a:pPr>
              <a:t>11/03/2020</a:t>
            </a:fld>
            <a:endParaRPr lang="en-AU" sz="1200">
              <a:solidFill>
                <a:srgbClr val="000000"/>
              </a:solidFill>
            </a:endParaRPr>
          </a:p>
        </p:txBody>
      </p:sp>
      <p:sp>
        <p:nvSpPr>
          <p:cNvPr id="6" name="Footer Placeholder 5"/>
          <p:cNvSpPr>
            <a:spLocks noGrp="1"/>
          </p:cNvSpPr>
          <p:nvPr>
            <p:ph type="ftr" sz="quarter" idx="12"/>
          </p:nvPr>
        </p:nvSpPr>
        <p:spPr/>
        <p:txBody>
          <a:bodyPr/>
          <a:lstStyle/>
          <a:p>
            <a:pPr>
              <a:defRPr/>
            </a:pPr>
            <a:r>
              <a:rPr lang="en-AU" sz="1200">
                <a:solidFill>
                  <a:srgbClr val="000000"/>
                </a:solidFill>
              </a:rPr>
              <a:t>Academic Skills &amp; Learning Centre | academicskills.anu.edu.au</a:t>
            </a:r>
          </a:p>
        </p:txBody>
      </p:sp>
      <p:sp>
        <p:nvSpPr>
          <p:cNvPr id="7" name="Header Placeholder 6"/>
          <p:cNvSpPr>
            <a:spLocks noGrp="1"/>
          </p:cNvSpPr>
          <p:nvPr>
            <p:ph type="hdr" sz="quarter" idx="13"/>
          </p:nvPr>
        </p:nvSpPr>
        <p:spPr/>
        <p:txBody>
          <a:bodyPr/>
          <a:lstStyle/>
          <a:p>
            <a:pPr>
              <a:defRPr/>
            </a:pPr>
            <a:r>
              <a:rPr lang="en-AU" sz="1200">
                <a:solidFill>
                  <a:srgbClr val="000000"/>
                </a:solidFill>
              </a:rPr>
              <a:t>Managing your time</a:t>
            </a:r>
          </a:p>
        </p:txBody>
      </p:sp>
    </p:spTree>
    <p:extLst>
      <p:ext uri="{BB962C8B-B14F-4D97-AF65-F5344CB8AC3E}">
        <p14:creationId xmlns:p14="http://schemas.microsoft.com/office/powerpoint/2010/main" val="34796947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KM</a:t>
            </a:r>
            <a:r>
              <a:rPr lang="en-AU" dirty="0"/>
              <a:t>: There are expectations</a:t>
            </a:r>
            <a:r>
              <a:rPr lang="en-AU" baseline="0" dirty="0"/>
              <a:t> in place – our own and those of our lecturers/assessors – and we are often overly idealistic and ambitious about them (1), but reality is by no means neat and can sometimes work counter to our best intentions, which is a source of stress (2). It is important that our expectations and reality meet (3) and thus it is important that we find ways to be accountable (4). </a:t>
            </a:r>
            <a:endParaRPr lang="en-AU" dirty="0"/>
          </a:p>
        </p:txBody>
      </p:sp>
      <p:sp>
        <p:nvSpPr>
          <p:cNvPr id="4" name="Header Placeholder 3"/>
          <p:cNvSpPr>
            <a:spLocks noGrp="1"/>
          </p:cNvSpPr>
          <p:nvPr>
            <p:ph type="hdr" sz="quarter"/>
          </p:nvPr>
        </p:nvSpPr>
        <p:spPr/>
        <p:txBody>
          <a:bodyPr/>
          <a:lstStyle/>
          <a:p>
            <a:pPr>
              <a:defRPr/>
            </a:pPr>
            <a:r>
              <a:rPr lang="en-AU">
                <a:solidFill>
                  <a:srgbClr val="000000"/>
                </a:solidFill>
              </a:rPr>
              <a:t>Managing your time</a:t>
            </a:r>
          </a:p>
        </p:txBody>
      </p:sp>
      <p:sp>
        <p:nvSpPr>
          <p:cNvPr id="5" name="Date Placeholder 4"/>
          <p:cNvSpPr>
            <a:spLocks noGrp="1"/>
          </p:cNvSpPr>
          <p:nvPr>
            <p:ph type="dt" idx="1"/>
          </p:nvPr>
        </p:nvSpPr>
        <p:spPr/>
        <p:txBody>
          <a:bodyPr/>
          <a:lstStyle/>
          <a:p>
            <a:pPr>
              <a:defRPr/>
            </a:pPr>
            <a:fld id="{6842BD76-2EAB-4677-96BE-31D46A190085}" type="datetime1">
              <a:rPr lang="en-AU" smtClean="0">
                <a:solidFill>
                  <a:srgbClr val="000000"/>
                </a:solidFill>
              </a:rPr>
              <a:pPr>
                <a:defRPr/>
              </a:pPr>
              <a:t>11/03/2020</a:t>
            </a:fld>
            <a:endParaRPr lang="en-AU">
              <a:solidFill>
                <a:srgbClr val="000000"/>
              </a:solidFill>
            </a:endParaRPr>
          </a:p>
        </p:txBody>
      </p:sp>
      <p:sp>
        <p:nvSpPr>
          <p:cNvPr id="6" name="Footer Placeholder 5"/>
          <p:cNvSpPr>
            <a:spLocks noGrp="1"/>
          </p:cNvSpPr>
          <p:nvPr>
            <p:ph type="ftr" sz="quarter" idx="4"/>
          </p:nvPr>
        </p:nvSpPr>
        <p:spPr/>
        <p:txBody>
          <a:bodyPr/>
          <a:lstStyle/>
          <a:p>
            <a:pPr>
              <a:defRPr/>
            </a:pPr>
            <a:r>
              <a:rPr lang="en-AU">
                <a:solidFill>
                  <a:srgbClr val="000000"/>
                </a:solidFill>
              </a:rPr>
              <a:t>Academic Skills &amp; Learning Centre | academicskills.anu.edu.au</a:t>
            </a:r>
          </a:p>
        </p:txBody>
      </p:sp>
      <p:sp>
        <p:nvSpPr>
          <p:cNvPr id="7" name="Slide Number Placeholder 6"/>
          <p:cNvSpPr>
            <a:spLocks noGrp="1"/>
          </p:cNvSpPr>
          <p:nvPr>
            <p:ph type="sldNum" sz="quarter" idx="5"/>
          </p:nvPr>
        </p:nvSpPr>
        <p:spPr/>
        <p:txBody>
          <a:bodyPr/>
          <a:lstStyle/>
          <a:p>
            <a:fld id="{1C296EDA-F04C-4480-B0A0-11FDE11304D7}" type="slidenum">
              <a:rPr lang="en-AU" altLang="en-US" smtClean="0">
                <a:solidFill>
                  <a:srgbClr val="000000"/>
                </a:solidFill>
              </a:rPr>
              <a:pPr/>
              <a:t>5</a:t>
            </a:fld>
            <a:endParaRPr lang="en-AU" altLang="en-US">
              <a:solidFill>
                <a:srgbClr val="000000"/>
              </a:solidFill>
            </a:endParaRPr>
          </a:p>
        </p:txBody>
      </p:sp>
      <p:sp>
        <p:nvSpPr>
          <p:cNvPr id="8" name="TextBox 7">
            <a:extLst>
              <a:ext uri="{FF2B5EF4-FFF2-40B4-BE49-F238E27FC236}">
                <a16:creationId xmlns="" xmlns:a16="http://schemas.microsoft.com/office/drawing/2014/main" id="{04174C28-EB3A-4671-B651-0B59472310FA}"/>
              </a:ext>
            </a:extLst>
          </p:cNvPr>
          <p:cNvSpPr txBox="1"/>
          <p:nvPr>
            <p:custDataLst>
              <p:tags r:id="rId1"/>
            </p:custDataLst>
          </p:nvPr>
        </p:nvSpPr>
        <p:spPr>
          <a:xfrm>
            <a:off x="0" y="0"/>
            <a:ext cx="3810000" cy="1270000"/>
          </a:xfrm>
          <a:prstGeom prst="rect">
            <a:avLst/>
          </a:prstGeom>
          <a:noFill/>
        </p:spPr>
        <p:txBody>
          <a:bodyPr vert="horz" rtlCol="0">
            <a:spAutoFit/>
          </a:bodyPr>
          <a:lstStyle/>
          <a:p>
            <a:endParaRPr lang="en-AU">
              <a:solidFill>
                <a:srgbClr val="000000"/>
              </a:solidFill>
            </a:endParaRPr>
          </a:p>
        </p:txBody>
      </p:sp>
    </p:spTree>
    <p:extLst>
      <p:ext uri="{BB962C8B-B14F-4D97-AF65-F5344CB8AC3E}">
        <p14:creationId xmlns:p14="http://schemas.microsoft.com/office/powerpoint/2010/main" val="3656704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KM:</a:t>
            </a:r>
            <a:r>
              <a:rPr lang="en-AU" b="0" baseline="0" dirty="0"/>
              <a:t> </a:t>
            </a:r>
            <a:r>
              <a:rPr lang="en-AU" dirty="0"/>
              <a:t>Get students to discuss at their tables.</a:t>
            </a:r>
            <a:r>
              <a:rPr lang="en-AU" baseline="0" dirty="0"/>
              <a:t> Afterwards debrief as a class</a:t>
            </a:r>
          </a:p>
          <a:p>
            <a:endParaRPr lang="en-AU" dirty="0"/>
          </a:p>
          <a:p>
            <a:r>
              <a:rPr lang="en-AU" dirty="0"/>
              <a:t>Examples:</a:t>
            </a:r>
          </a:p>
          <a:p>
            <a:pPr marL="171450" indent="-171450">
              <a:buFont typeface="Arial" panose="020B0604020202020204" pitchFamily="34" charset="0"/>
              <a:buChar char="•"/>
            </a:pPr>
            <a:r>
              <a:rPr lang="en-AU" dirty="0" smtClean="0"/>
              <a:t>Deadlines with your lab and your supervisor</a:t>
            </a:r>
          </a:p>
          <a:p>
            <a:pPr marL="171450" indent="-171450">
              <a:buFont typeface="Arial" panose="020B0604020202020204" pitchFamily="34" charset="0"/>
              <a:buChar char="•"/>
            </a:pPr>
            <a:r>
              <a:rPr lang="en-AU" dirty="0" smtClean="0"/>
              <a:t>Breaking down the dates for experiments</a:t>
            </a:r>
          </a:p>
          <a:p>
            <a:pPr marL="171450" indent="-171450">
              <a:buFont typeface="Arial" panose="020B0604020202020204" pitchFamily="34" charset="0"/>
              <a:buChar char="•"/>
            </a:pPr>
            <a:r>
              <a:rPr lang="en-AU" dirty="0" smtClean="0"/>
              <a:t>Checking</a:t>
            </a:r>
            <a:r>
              <a:rPr lang="en-AU" baseline="0" dirty="0" smtClean="0"/>
              <a:t> in with friends</a:t>
            </a:r>
          </a:p>
          <a:p>
            <a:pPr marL="171450" indent="-171450">
              <a:buFont typeface="Arial" panose="020B0604020202020204" pitchFamily="34" charset="0"/>
              <a:buChar char="•"/>
            </a:pPr>
            <a:endParaRPr lang="en-AU" dirty="0" smtClean="0"/>
          </a:p>
          <a:p>
            <a:pPr marL="171450" indent="-171450">
              <a:buFont typeface="Arial" panose="020B0604020202020204" pitchFamily="34" charset="0"/>
              <a:buChar char="•"/>
            </a:pPr>
            <a:endParaRPr lang="en-AU" dirty="0"/>
          </a:p>
        </p:txBody>
      </p:sp>
      <p:sp>
        <p:nvSpPr>
          <p:cNvPr id="4" name="Header Placeholder 3"/>
          <p:cNvSpPr>
            <a:spLocks noGrp="1"/>
          </p:cNvSpPr>
          <p:nvPr>
            <p:ph type="hdr" sz="quarter"/>
          </p:nvPr>
        </p:nvSpPr>
        <p:spPr/>
        <p:txBody>
          <a:bodyPr/>
          <a:lstStyle/>
          <a:p>
            <a:pPr>
              <a:defRPr/>
            </a:pPr>
            <a:r>
              <a:rPr lang="en-AU">
                <a:solidFill>
                  <a:srgbClr val="000000"/>
                </a:solidFill>
              </a:rPr>
              <a:t>Managing your time</a:t>
            </a:r>
          </a:p>
        </p:txBody>
      </p:sp>
      <p:sp>
        <p:nvSpPr>
          <p:cNvPr id="5" name="Date Placeholder 4"/>
          <p:cNvSpPr>
            <a:spLocks noGrp="1"/>
          </p:cNvSpPr>
          <p:nvPr>
            <p:ph type="dt" idx="1"/>
          </p:nvPr>
        </p:nvSpPr>
        <p:spPr/>
        <p:txBody>
          <a:bodyPr/>
          <a:lstStyle/>
          <a:p>
            <a:pPr>
              <a:defRPr/>
            </a:pPr>
            <a:fld id="{FB8BD2CF-9E0F-48DD-9EF7-D6999F1B8E90}" type="datetime1">
              <a:rPr lang="en-AU" smtClean="0">
                <a:solidFill>
                  <a:srgbClr val="000000"/>
                </a:solidFill>
              </a:rPr>
              <a:t>11/03/2020</a:t>
            </a:fld>
            <a:endParaRPr lang="en-AU">
              <a:solidFill>
                <a:srgbClr val="000000"/>
              </a:solidFill>
            </a:endParaRPr>
          </a:p>
        </p:txBody>
      </p:sp>
      <p:sp>
        <p:nvSpPr>
          <p:cNvPr id="6" name="Footer Placeholder 5"/>
          <p:cNvSpPr>
            <a:spLocks noGrp="1"/>
          </p:cNvSpPr>
          <p:nvPr>
            <p:ph type="ftr" sz="quarter" idx="4"/>
          </p:nvPr>
        </p:nvSpPr>
        <p:spPr/>
        <p:txBody>
          <a:bodyPr/>
          <a:lstStyle/>
          <a:p>
            <a:pPr>
              <a:defRPr/>
            </a:pPr>
            <a:r>
              <a:rPr lang="en-AU">
                <a:solidFill>
                  <a:srgbClr val="000000"/>
                </a:solidFill>
              </a:rPr>
              <a:t>Academic Skills &amp; Learning Centre | academicskills.anu.edu.au</a:t>
            </a:r>
          </a:p>
        </p:txBody>
      </p:sp>
      <p:sp>
        <p:nvSpPr>
          <p:cNvPr id="7" name="Slide Number Placeholder 6"/>
          <p:cNvSpPr>
            <a:spLocks noGrp="1"/>
          </p:cNvSpPr>
          <p:nvPr>
            <p:ph type="sldNum" sz="quarter" idx="5"/>
          </p:nvPr>
        </p:nvSpPr>
        <p:spPr/>
        <p:txBody>
          <a:bodyPr/>
          <a:lstStyle/>
          <a:p>
            <a:fld id="{1C296EDA-F04C-4480-B0A0-11FDE11304D7}" type="slidenum">
              <a:rPr lang="en-AU" altLang="en-US" smtClean="0">
                <a:solidFill>
                  <a:srgbClr val="000000"/>
                </a:solidFill>
              </a:rPr>
              <a:pPr/>
              <a:t>6</a:t>
            </a:fld>
            <a:endParaRPr lang="en-AU" altLang="en-US">
              <a:solidFill>
                <a:srgbClr val="000000"/>
              </a:solidFill>
            </a:endParaRPr>
          </a:p>
        </p:txBody>
      </p:sp>
      <p:sp>
        <p:nvSpPr>
          <p:cNvPr id="8" name="TextBox 7">
            <a:extLst>
              <a:ext uri="{FF2B5EF4-FFF2-40B4-BE49-F238E27FC236}">
                <a16:creationId xmlns="" xmlns:a16="http://schemas.microsoft.com/office/drawing/2014/main" id="{1985A1EE-219A-49F1-9F4E-EFE3A1771AEC}"/>
              </a:ext>
            </a:extLst>
          </p:cNvPr>
          <p:cNvSpPr txBox="1"/>
          <p:nvPr>
            <p:custDataLst>
              <p:tags r:id="rId1"/>
            </p:custDataLst>
          </p:nvPr>
        </p:nvSpPr>
        <p:spPr>
          <a:xfrm>
            <a:off x="0" y="0"/>
            <a:ext cx="3810000" cy="1270000"/>
          </a:xfrm>
          <a:prstGeom prst="rect">
            <a:avLst/>
          </a:prstGeom>
          <a:noFill/>
        </p:spPr>
        <p:txBody>
          <a:bodyPr vert="horz" rtlCol="0">
            <a:spAutoFit/>
          </a:bodyPr>
          <a:lstStyle/>
          <a:p>
            <a:endParaRPr lang="en-AU" sz="2400">
              <a:solidFill>
                <a:srgbClr val="000000"/>
              </a:solidFill>
              <a:latin typeface="Arial"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8570935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KM:</a:t>
            </a:r>
            <a:r>
              <a:rPr lang="en-AU" baseline="0" dirty="0"/>
              <a:t> important to reflect on how you’re going, have an understanding of how you study best, and be aware of how you’re coping so that you can reach out for help when you need it</a:t>
            </a:r>
            <a:endParaRPr lang="en-AU" dirty="0"/>
          </a:p>
        </p:txBody>
      </p:sp>
      <p:sp>
        <p:nvSpPr>
          <p:cNvPr id="4" name="Header Placeholder 3"/>
          <p:cNvSpPr>
            <a:spLocks noGrp="1"/>
          </p:cNvSpPr>
          <p:nvPr>
            <p:ph type="hdr" sz="quarter" idx="10"/>
          </p:nvPr>
        </p:nvSpPr>
        <p:spPr/>
        <p:txBody>
          <a:bodyPr/>
          <a:lstStyle/>
          <a:p>
            <a:pPr>
              <a:defRPr/>
            </a:pPr>
            <a:r>
              <a:rPr lang="en-AU">
                <a:solidFill>
                  <a:srgbClr val="000000"/>
                </a:solidFill>
              </a:rPr>
              <a:t>Managing your time</a:t>
            </a:r>
          </a:p>
        </p:txBody>
      </p:sp>
      <p:sp>
        <p:nvSpPr>
          <p:cNvPr id="5" name="Date Placeholder 4"/>
          <p:cNvSpPr>
            <a:spLocks noGrp="1"/>
          </p:cNvSpPr>
          <p:nvPr>
            <p:ph type="dt" idx="11"/>
          </p:nvPr>
        </p:nvSpPr>
        <p:spPr/>
        <p:txBody>
          <a:bodyPr/>
          <a:lstStyle/>
          <a:p>
            <a:pPr>
              <a:defRPr/>
            </a:pPr>
            <a:fld id="{87AE8D76-88B5-4DA7-8E9B-36D5BED0026F}" type="datetime1">
              <a:rPr lang="en-AU" smtClean="0">
                <a:solidFill>
                  <a:srgbClr val="000000"/>
                </a:solidFill>
              </a:rPr>
              <a:pPr>
                <a:def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pPr>
              <a:defRPr/>
            </a:pPr>
            <a:r>
              <a:rPr lang="en-AU">
                <a:solidFill>
                  <a:srgbClr val="000000"/>
                </a:solidFill>
              </a:rPr>
              <a:t>Academic Skills &amp; Learning Centre | academicskills.anu.edu.au</a:t>
            </a:r>
          </a:p>
        </p:txBody>
      </p:sp>
      <p:sp>
        <p:nvSpPr>
          <p:cNvPr id="7" name="Slide Number Placeholder 6"/>
          <p:cNvSpPr>
            <a:spLocks noGrp="1"/>
          </p:cNvSpPr>
          <p:nvPr>
            <p:ph type="sldNum" sz="quarter" idx="13"/>
          </p:nvPr>
        </p:nvSpPr>
        <p:spPr/>
        <p:txBody>
          <a:bodyPr/>
          <a:lstStyle/>
          <a:p>
            <a:fld id="{1C296EDA-F04C-4480-B0A0-11FDE11304D7}" type="slidenum">
              <a:rPr lang="en-AU" altLang="en-US" smtClean="0">
                <a:solidFill>
                  <a:srgbClr val="000000"/>
                </a:solidFill>
              </a:rPr>
              <a:pPr/>
              <a:t>7</a:t>
            </a:fld>
            <a:endParaRPr lang="en-AU" altLang="en-US">
              <a:solidFill>
                <a:srgbClr val="000000"/>
              </a:solidFill>
            </a:endParaRPr>
          </a:p>
        </p:txBody>
      </p:sp>
    </p:spTree>
    <p:extLst>
      <p:ext uri="{BB962C8B-B14F-4D97-AF65-F5344CB8AC3E}">
        <p14:creationId xmlns:p14="http://schemas.microsoft.com/office/powerpoint/2010/main" val="20848429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488" y="744538"/>
            <a:ext cx="6616700" cy="3722687"/>
          </a:xfrm>
        </p:spPr>
      </p:sp>
      <p:sp>
        <p:nvSpPr>
          <p:cNvPr id="3" name="Notes Placeholder 2"/>
          <p:cNvSpPr>
            <a:spLocks noGrp="1"/>
          </p:cNvSpPr>
          <p:nvPr>
            <p:ph type="body" idx="1"/>
            <p:custDataLst>
              <p:tags r:id="rId1"/>
            </p:custDataLst>
          </p:nvPr>
        </p:nvSpPr>
        <p:spPr/>
        <p:txBody>
          <a:bodyPr/>
          <a:lstStyle/>
          <a:p>
            <a:r>
              <a:rPr lang="en-AU" b="1" dirty="0"/>
              <a:t>KM: </a:t>
            </a:r>
            <a:r>
              <a:rPr lang="en-AU" dirty="0"/>
              <a:t>Ask students what their major</a:t>
            </a:r>
            <a:r>
              <a:rPr lang="en-AU" baseline="0" dirty="0"/>
              <a:t> milestones are, and the steps they need to take to reach those milestones?</a:t>
            </a:r>
            <a:endParaRPr lang="en-AU" dirty="0"/>
          </a:p>
        </p:txBody>
      </p:sp>
      <p:sp>
        <p:nvSpPr>
          <p:cNvPr id="4" name="Slide Number Placeholder 3"/>
          <p:cNvSpPr>
            <a:spLocks noGrp="1"/>
          </p:cNvSpPr>
          <p:nvPr>
            <p:ph type="sldNum" sz="quarter" idx="10"/>
          </p:nvPr>
        </p:nvSpPr>
        <p:spPr/>
        <p:txBody>
          <a:bodyPr/>
          <a:lstStyle/>
          <a:p>
            <a:fld id="{F5B3A5E8-A418-364E-88C0-152611181F6B}" type="slidenum">
              <a:rPr lang="en-AU" smtClean="0">
                <a:solidFill>
                  <a:srgbClr val="000000"/>
                </a:solidFill>
              </a:rPr>
              <a:pPr/>
              <a:t>8</a:t>
            </a:fld>
            <a:endParaRPr lang="en-AU">
              <a:solidFill>
                <a:srgbClr val="000000"/>
              </a:solidFill>
            </a:endParaRPr>
          </a:p>
        </p:txBody>
      </p:sp>
      <p:sp>
        <p:nvSpPr>
          <p:cNvPr id="5" name="Date Placeholder 4"/>
          <p:cNvSpPr>
            <a:spLocks noGrp="1"/>
          </p:cNvSpPr>
          <p:nvPr>
            <p:ph type="dt" idx="11"/>
          </p:nvPr>
        </p:nvSpPr>
        <p:spPr/>
        <p:txBody>
          <a:bodyPr/>
          <a:lstStyle/>
          <a:p>
            <a:fld id="{96BB78EE-2B4F-4979-BE3E-7C00CAB65BF2}" type="datetime1">
              <a:rPr lang="en-AU" smtClean="0">
                <a:solidFill>
                  <a:srgbClr val="000000"/>
                </a:solidFill>
              </a:rPr>
              <a:pPr/>
              <a:t>11/03/2020</a:t>
            </a:fld>
            <a:endParaRPr lang="en-AU">
              <a:solidFill>
                <a:srgbClr val="000000"/>
              </a:solidFill>
            </a:endParaRPr>
          </a:p>
        </p:txBody>
      </p:sp>
      <p:sp>
        <p:nvSpPr>
          <p:cNvPr id="6" name="Footer Placeholder 5"/>
          <p:cNvSpPr>
            <a:spLocks noGrp="1"/>
          </p:cNvSpPr>
          <p:nvPr>
            <p:ph type="ftr" sz="quarter" idx="12"/>
          </p:nvPr>
        </p:nvSpPr>
        <p:spPr/>
        <p:txBody>
          <a:bodyPr/>
          <a:lstStyle/>
          <a:p>
            <a:r>
              <a:rPr lang="en-AU">
                <a:solidFill>
                  <a:srgbClr val="000000"/>
                </a:solidFill>
              </a:rPr>
              <a:t>Academic Skills and Learning Centre</a:t>
            </a:r>
          </a:p>
        </p:txBody>
      </p:sp>
      <p:sp>
        <p:nvSpPr>
          <p:cNvPr id="7" name="Header Placeholder 6"/>
          <p:cNvSpPr>
            <a:spLocks noGrp="1"/>
          </p:cNvSpPr>
          <p:nvPr>
            <p:ph type="hdr" sz="quarter" idx="13"/>
          </p:nvPr>
        </p:nvSpPr>
        <p:spPr/>
        <p:txBody>
          <a:bodyPr/>
          <a:lstStyle/>
          <a:p>
            <a:r>
              <a:rPr lang="en-AU">
                <a:solidFill>
                  <a:srgbClr val="000000"/>
                </a:solidFill>
              </a:rPr>
              <a:t>Research Project Management</a:t>
            </a:r>
          </a:p>
        </p:txBody>
      </p:sp>
    </p:spTree>
    <p:extLst>
      <p:ext uri="{BB962C8B-B14F-4D97-AF65-F5344CB8AC3E}">
        <p14:creationId xmlns:p14="http://schemas.microsoft.com/office/powerpoint/2010/main" val="15529800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Handout Matt Goh’s original proposal – note that Matt Goh was a University Medallist. </a:t>
            </a:r>
            <a:endParaRPr lang="en-AU" dirty="0"/>
          </a:p>
        </p:txBody>
      </p:sp>
      <p:sp>
        <p:nvSpPr>
          <p:cNvPr id="4" name="Header Placeholder 3"/>
          <p:cNvSpPr>
            <a:spLocks noGrp="1"/>
          </p:cNvSpPr>
          <p:nvPr>
            <p:ph type="hdr" sz="quarter" idx="10"/>
          </p:nvPr>
        </p:nvSpPr>
        <p:spPr/>
        <p:txBody>
          <a:bodyPr/>
          <a:lstStyle/>
          <a:p>
            <a:r>
              <a:rPr lang="en-AU" smtClean="0"/>
              <a:t>Research Project Management</a:t>
            </a:r>
            <a:endParaRPr lang="en-AU"/>
          </a:p>
        </p:txBody>
      </p:sp>
      <p:sp>
        <p:nvSpPr>
          <p:cNvPr id="5" name="Date Placeholder 4"/>
          <p:cNvSpPr>
            <a:spLocks noGrp="1"/>
          </p:cNvSpPr>
          <p:nvPr>
            <p:ph type="dt" idx="11"/>
          </p:nvPr>
        </p:nvSpPr>
        <p:spPr/>
        <p:txBody>
          <a:bodyPr/>
          <a:lstStyle/>
          <a:p>
            <a:fld id="{3B0842CC-E56A-4146-BE5C-9F7322ED5821}" type="datetime1">
              <a:rPr lang="en-AU" smtClean="0"/>
              <a:t>11/03/2020</a:t>
            </a:fld>
            <a:endParaRPr lang="en-AU"/>
          </a:p>
        </p:txBody>
      </p:sp>
      <p:sp>
        <p:nvSpPr>
          <p:cNvPr id="6" name="Footer Placeholder 5"/>
          <p:cNvSpPr>
            <a:spLocks noGrp="1"/>
          </p:cNvSpPr>
          <p:nvPr>
            <p:ph type="ftr" sz="quarter" idx="12"/>
          </p:nvPr>
        </p:nvSpPr>
        <p:spPr/>
        <p:txBody>
          <a:bodyPr/>
          <a:lstStyle/>
          <a:p>
            <a:r>
              <a:rPr lang="en-AU" smtClean="0"/>
              <a:t>Academic Skills and Learning Centre</a:t>
            </a:r>
            <a:endParaRPr lang="en-AU"/>
          </a:p>
        </p:txBody>
      </p:sp>
      <p:sp>
        <p:nvSpPr>
          <p:cNvPr id="7" name="Slide Number Placeholder 6"/>
          <p:cNvSpPr>
            <a:spLocks noGrp="1"/>
          </p:cNvSpPr>
          <p:nvPr>
            <p:ph type="sldNum" sz="quarter" idx="13"/>
          </p:nvPr>
        </p:nvSpPr>
        <p:spPr/>
        <p:txBody>
          <a:bodyPr/>
          <a:lstStyle/>
          <a:p>
            <a:fld id="{F5B3A5E8-A418-364E-88C0-152611181F6B}" type="slidenum">
              <a:rPr lang="en-AU" smtClean="0"/>
              <a:pPr/>
              <a:t>9</a:t>
            </a:fld>
            <a:endParaRPr lang="en-AU"/>
          </a:p>
        </p:txBody>
      </p:sp>
    </p:spTree>
    <p:extLst>
      <p:ext uri="{BB962C8B-B14F-4D97-AF65-F5344CB8AC3E}">
        <p14:creationId xmlns:p14="http://schemas.microsoft.com/office/powerpoint/2010/main" val="42048186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5400" baseline="0">
                <a:solidFill>
                  <a:schemeClr val="tx1"/>
                </a:solidFill>
                <a:latin typeface="Segoe UI" panose="020B0502040204020203" pitchFamily="34" charset="0"/>
                <a:cs typeface="Segoe UI" panose="020B0502040204020203"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1800" baseline="0">
                <a:solidFill>
                  <a:schemeClr val="tx1">
                    <a:lumMod val="75000"/>
                  </a:schemeClr>
                </a:solidFill>
                <a:latin typeface="Segoe UI Semilight" panose="020B0402040204020203" pitchFamily="34" charset="0"/>
                <a:cs typeface="Segoe UI Semilight" panose="020B0402040204020203" pitchFamily="34" charset="0"/>
              </a:defRPr>
            </a:lvl1pPr>
            <a:lvl2pPr marL="342900" indent="0" algn="ctr">
              <a:buNone/>
              <a:defRPr sz="1650"/>
            </a:lvl2pPr>
            <a:lvl3pPr marL="685800" indent="0" algn="ctr">
              <a:buNone/>
              <a:defRPr sz="165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ANU_LOGO_WHITE"/>
          <p:cNvPicPr>
            <a:picLocks noChangeAspect="1" noChangeArrowheads="1"/>
          </p:cNvPicPr>
          <p:nvPr/>
        </p:nvPicPr>
        <p:blipFill>
          <a:blip r:embed="rId2" cstate="screen">
            <a:extLst>
              <a:ext uri="{28A0092B-C50C-407E-A947-70E740481C1C}">
                <a14:useLocalDpi xmlns:a14="http://schemas.microsoft.com/office/drawing/2010/main" val="0"/>
              </a:ext>
            </a:extLst>
          </a:blip>
          <a:stretch>
            <a:fillRect/>
          </a:stretch>
        </p:blipFill>
        <p:spPr bwMode="auto">
          <a:xfrm>
            <a:off x="490393" y="197460"/>
            <a:ext cx="2978331" cy="1040896"/>
          </a:xfrm>
          <a:prstGeom prst="rect">
            <a:avLst/>
          </a:prstGeom>
          <a:noFill/>
          <a:ln>
            <a:noFill/>
          </a:ln>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Lst>
        </p:spPr>
      </p:pic>
    </p:spTree>
    <p:extLst>
      <p:ext uri="{BB962C8B-B14F-4D97-AF65-F5344CB8AC3E}">
        <p14:creationId xmlns:p14="http://schemas.microsoft.com/office/powerpoint/2010/main" val="277510606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3877360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1"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1"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1821467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5400" baseline="0">
                <a:solidFill>
                  <a:schemeClr val="tx1"/>
                </a:solidFill>
                <a:latin typeface="Segoe UI" panose="020B0502040204020203" pitchFamily="34" charset="0"/>
                <a:cs typeface="Segoe UI" panose="020B0502040204020203"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1800" baseline="0">
                <a:solidFill>
                  <a:schemeClr val="tx1">
                    <a:lumMod val="75000"/>
                  </a:schemeClr>
                </a:solidFill>
                <a:latin typeface="Segoe UI Semilight" panose="020B0402040204020203" pitchFamily="34" charset="0"/>
                <a:cs typeface="Segoe UI Semilight" panose="020B0402040204020203" pitchFamily="34" charset="0"/>
              </a:defRPr>
            </a:lvl1pPr>
            <a:lvl2pPr marL="342900" indent="0" algn="ctr">
              <a:buNone/>
              <a:defRPr sz="1650"/>
            </a:lvl2pPr>
            <a:lvl3pPr marL="685800" indent="0" algn="ctr">
              <a:buNone/>
              <a:defRPr sz="165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descr="ANU_LOGO_WHITE"/>
          <p:cNvPicPr>
            <a:picLocks noChangeAspect="1" noChangeArrowheads="1"/>
          </p:cNvPicPr>
          <p:nvPr/>
        </p:nvPicPr>
        <p:blipFill>
          <a:blip r:embed="rId2" cstate="screen">
            <a:extLst>
              <a:ext uri="{28A0092B-C50C-407E-A947-70E740481C1C}">
                <a14:useLocalDpi xmlns:a14="http://schemas.microsoft.com/office/drawing/2010/main" val="0"/>
              </a:ext>
            </a:extLst>
          </a:blip>
          <a:stretch>
            <a:fillRect/>
          </a:stretch>
        </p:blipFill>
        <p:spPr bwMode="auto">
          <a:xfrm>
            <a:off x="490393" y="197460"/>
            <a:ext cx="2978331" cy="1040896"/>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
                <a:solidFill>
                  <a:srgbClr val="FFFFFF"/>
                </a:solidFill>
              </a14:hiddenFill>
            </a:ext>
          </a:extLst>
        </p:spPr>
      </p:pic>
    </p:spTree>
    <p:extLst>
      <p:ext uri="{BB962C8B-B14F-4D97-AF65-F5344CB8AC3E}">
        <p14:creationId xmlns:p14="http://schemas.microsoft.com/office/powerpoint/2010/main" val="228646636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600"/>
            </a:lvl1pPr>
            <a:lvl2pPr>
              <a:defRPr sz="32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24901072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54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18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6"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7"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4750477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2"/>
            <a:ext cx="4480560" cy="4351337"/>
          </a:xfrm>
        </p:spPr>
        <p:txBody>
          <a:bodyPr>
            <a:normAutofit/>
          </a:bodyPr>
          <a:lstStyle>
            <a:lvl1pPr>
              <a:defRPr sz="1800"/>
            </a:lvl1pPr>
            <a:lvl2pPr>
              <a:defRPr sz="1500"/>
            </a:lvl2pPr>
            <a:lvl3pPr>
              <a:defRPr sz="1350"/>
            </a:lvl3pPr>
            <a:lvl4pPr>
              <a:defRPr sz="1350"/>
            </a:lvl4pPr>
            <a:lvl5pPr>
              <a:defRPr sz="13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2"/>
            <a:ext cx="4480560" cy="4351337"/>
          </a:xfrm>
        </p:spPr>
        <p:txBody>
          <a:bodyPr>
            <a:normAutofit/>
          </a:bodyPr>
          <a:lstStyle>
            <a:lvl1pPr>
              <a:defRPr sz="1800"/>
            </a:lvl1pPr>
            <a:lvl2pPr>
              <a:defRPr sz="1500"/>
            </a:lvl2pPr>
            <a:lvl3pPr>
              <a:defRPr sz="1350"/>
            </a:lvl3pPr>
            <a:lvl4pPr>
              <a:defRPr sz="1350"/>
            </a:lvl4pPr>
            <a:lvl5pPr>
              <a:defRPr sz="13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9"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16083951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1500" b="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1500" b="0" kern="1200" dirty="0">
                <a:solidFill>
                  <a:schemeClr val="tx2"/>
                </a:solidFill>
                <a:latin typeface="+mn-lt"/>
                <a:ea typeface="+mn-ea"/>
                <a:cs typeface="+mn-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15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p:cNvSpPr>
            <a:spLocks noGrp="1"/>
          </p:cNvSpPr>
          <p:nvPr>
            <p:ph type="ftr" sz="quarter" idx="10"/>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11" name="Slide Number Placeholder 5"/>
          <p:cNvSpPr>
            <a:spLocks noGrp="1"/>
          </p:cNvSpPr>
          <p:nvPr>
            <p:ph type="sldNum" sz="quarter" idx="11"/>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28951159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14430631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7"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16591679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712771"/>
            <a:ext cx="3200400" cy="1600197"/>
          </a:xfrm>
        </p:spPr>
        <p:txBody>
          <a:bodyPr anchor="b">
            <a:normAutofit/>
          </a:bodyPr>
          <a:lstStyle>
            <a:lvl1pPr>
              <a:defRPr sz="24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7" cy="5486400"/>
          </a:xfrm>
        </p:spPr>
        <p:txBody>
          <a:bodyPr>
            <a:normAutofit/>
          </a:bodyPr>
          <a:lstStyle>
            <a:lvl1pPr>
              <a:defRPr sz="2100"/>
            </a:lvl1pPr>
            <a:lvl2pPr>
              <a:defRPr sz="1800"/>
            </a:lvl2pPr>
            <a:lvl3pPr>
              <a:defRPr sz="1500"/>
            </a:lvl3pPr>
            <a:lvl4pPr>
              <a:defRPr sz="1350"/>
            </a:lvl4pPr>
            <a:lvl5pPr>
              <a:defRPr sz="13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355305"/>
            <a:ext cx="3200400" cy="3810001"/>
          </a:xfrm>
        </p:spPr>
        <p:txBody>
          <a:bodyPr>
            <a:normAutofit/>
          </a:bodyPr>
          <a:lstStyle>
            <a:lvl1pPr marL="0" indent="0">
              <a:lnSpc>
                <a:spcPct val="114000"/>
              </a:lnSpc>
              <a:spcBef>
                <a:spcPts val="600"/>
              </a:spcBef>
              <a:buNone/>
              <a:defRPr sz="9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2134714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400"/>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3600"/>
            </a:lvl1pPr>
            <a:lvl2pPr>
              <a:defRPr sz="3200"/>
            </a:lvl2pPr>
            <a:lvl3pPr>
              <a:defRPr sz="2800"/>
            </a:lvl3pPr>
            <a:lvl4pPr>
              <a:defRPr sz="2800"/>
            </a:lvl4pPr>
            <a:lvl5pPr>
              <a:defRPr sz="2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281366778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1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2"/>
            <a:ext cx="11292840" cy="5128923"/>
          </a:xfrm>
          <a:solidFill>
            <a:schemeClr val="accent1"/>
          </a:solidFill>
        </p:spPr>
        <p:txBody>
          <a:bodyPr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914400" y="6108591"/>
            <a:ext cx="9982200" cy="597011"/>
          </a:xfrm>
        </p:spPr>
        <p:txBody>
          <a:bodyPr>
            <a:normAutofit/>
          </a:bodyPr>
          <a:lstStyle>
            <a:lvl1pPr marL="0" indent="0">
              <a:lnSpc>
                <a:spcPct val="100000"/>
              </a:lnSpc>
              <a:spcBef>
                <a:spcPts val="600"/>
              </a:spcBef>
              <a:buNone/>
              <a:defRPr sz="975">
                <a:solidFill>
                  <a:schemeClr val="bg1">
                    <a:lumMod val="8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12"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312357097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34785808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1"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1"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1127131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54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18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6"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7"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4162075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2"/>
            <a:ext cx="4480560" cy="4351337"/>
          </a:xfrm>
        </p:spPr>
        <p:txBody>
          <a:bodyPr>
            <a:normAutofit/>
          </a:bodyPr>
          <a:lstStyle>
            <a:lvl1pPr>
              <a:defRPr sz="1800"/>
            </a:lvl1pPr>
            <a:lvl2pPr>
              <a:defRPr sz="1500"/>
            </a:lvl2pPr>
            <a:lvl3pPr>
              <a:defRPr sz="1350"/>
            </a:lvl3pPr>
            <a:lvl4pPr>
              <a:defRPr sz="1350"/>
            </a:lvl4pPr>
            <a:lvl5pPr>
              <a:defRPr sz="13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2"/>
            <a:ext cx="4480560" cy="4351337"/>
          </a:xfrm>
        </p:spPr>
        <p:txBody>
          <a:bodyPr>
            <a:normAutofit/>
          </a:bodyPr>
          <a:lstStyle>
            <a:lvl1pPr>
              <a:defRPr sz="1800"/>
            </a:lvl1pPr>
            <a:lvl2pPr>
              <a:defRPr sz="1500"/>
            </a:lvl2pPr>
            <a:lvl3pPr>
              <a:defRPr sz="1350"/>
            </a:lvl3pPr>
            <a:lvl4pPr>
              <a:defRPr sz="1350"/>
            </a:lvl4pPr>
            <a:lvl5pPr>
              <a:defRPr sz="13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9"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16053597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1500" b="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1500" b="0" kern="1200" dirty="0">
                <a:solidFill>
                  <a:schemeClr val="tx2"/>
                </a:solidFill>
                <a:latin typeface="+mn-lt"/>
                <a:ea typeface="+mn-ea"/>
                <a:cs typeface="+mn-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15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p:cNvSpPr>
            <a:spLocks noGrp="1"/>
          </p:cNvSpPr>
          <p:nvPr>
            <p:ph type="ftr" sz="quarter" idx="10"/>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11" name="Slide Number Placeholder 5"/>
          <p:cNvSpPr>
            <a:spLocks noGrp="1"/>
          </p:cNvSpPr>
          <p:nvPr>
            <p:ph type="sldNum" sz="quarter" idx="11"/>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11014794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2243319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7"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2225803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712771"/>
            <a:ext cx="3200400" cy="1600197"/>
          </a:xfrm>
        </p:spPr>
        <p:txBody>
          <a:bodyPr anchor="b">
            <a:normAutofit/>
          </a:bodyPr>
          <a:lstStyle>
            <a:lvl1pPr>
              <a:defRPr sz="24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7" cy="5486400"/>
          </a:xfrm>
        </p:spPr>
        <p:txBody>
          <a:bodyPr>
            <a:normAutofit/>
          </a:bodyPr>
          <a:lstStyle>
            <a:lvl1pPr>
              <a:defRPr sz="2100"/>
            </a:lvl1pPr>
            <a:lvl2pPr>
              <a:defRPr sz="1800"/>
            </a:lvl2pPr>
            <a:lvl3pPr>
              <a:defRPr sz="1500"/>
            </a:lvl3pPr>
            <a:lvl4pPr>
              <a:defRPr sz="1350"/>
            </a:lvl4pPr>
            <a:lvl5pPr>
              <a:defRPr sz="13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355305"/>
            <a:ext cx="3200400" cy="3810001"/>
          </a:xfrm>
        </p:spPr>
        <p:txBody>
          <a:bodyPr>
            <a:normAutofit/>
          </a:bodyPr>
          <a:lstStyle>
            <a:lvl1pPr marL="0" indent="0">
              <a:lnSpc>
                <a:spcPct val="114000"/>
              </a:lnSpc>
              <a:spcBef>
                <a:spcPts val="600"/>
              </a:spcBef>
              <a:buNone/>
              <a:defRPr sz="9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8"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3068643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1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2"/>
            <a:ext cx="11292840" cy="5128923"/>
          </a:xfrm>
          <a:solidFill>
            <a:schemeClr val="accent1"/>
          </a:solidFill>
        </p:spPr>
        <p:txBody>
          <a:bodyPr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914400" y="6108591"/>
            <a:ext cx="9982200" cy="597011"/>
          </a:xfrm>
        </p:spPr>
        <p:txBody>
          <a:bodyPr>
            <a:normAutofit/>
          </a:bodyPr>
          <a:lstStyle>
            <a:lvl1pPr marL="0" indent="0">
              <a:lnSpc>
                <a:spcPct val="100000"/>
              </a:lnSpc>
              <a:spcBef>
                <a:spcPts val="600"/>
              </a:spcBef>
              <a:buNone/>
              <a:defRPr sz="975">
                <a:solidFill>
                  <a:schemeClr val="bg1">
                    <a:lumMod val="8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sp>
        <p:nvSpPr>
          <p:cNvPr id="12"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579812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447954" y="0"/>
            <a:ext cx="759287"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2"/>
            <a:ext cx="9692640" cy="4351337"/>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t>ANU Academic Skills</a:t>
            </a:r>
          </a:p>
        </p:txBody>
      </p:sp>
      <p:pic>
        <p:nvPicPr>
          <p:cNvPr id="8" name="Picture 7" descr="ANU_LOGO_WHITE"/>
          <p:cNvPicPr>
            <a:picLocks noChangeAspect="1" noChangeArrowheads="1"/>
          </p:cNvPicPr>
          <p:nvPr/>
        </p:nvPicPr>
        <p:blipFill>
          <a:blip r:embed="rId13" cstate="screen">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bwMode="auto">
          <a:xfrm>
            <a:off x="199240" y="6314701"/>
            <a:ext cx="1062632" cy="371379"/>
          </a:xfrm>
          <a:prstGeom prst="rect">
            <a:avLst/>
          </a:prstGeom>
          <a:noFill/>
          <a:ln>
            <a:noFill/>
          </a:ln>
          <a:extLst>
            <a:ext uri="{909E8E84-426E-40dd-AFC4-6F175D3DCCD1}">
              <a14:hiddenFill xmlns="" xmlns:a14="http://schemas.microsoft.com/office/drawing/2010/main" xmlns:mv="urn:schemas-microsoft-com:mac:vml" xmlns:mc="http://schemas.openxmlformats.org/markup-compatibility/2006">
                <a:solidFill>
                  <a:srgbClr val="FFFFFF"/>
                </a:solidFill>
              </a14:hiddenFill>
            </a:ext>
          </a:extLst>
        </p:spPr>
      </p:pic>
      <p:sp>
        <p:nvSpPr>
          <p:cNvPr id="9"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pPr/>
              <a:t>‹#›</a:t>
            </a:fld>
            <a:endParaRPr lang="en-AU"/>
          </a:p>
        </p:txBody>
      </p:sp>
    </p:spTree>
    <p:extLst>
      <p:ext uri="{BB962C8B-B14F-4D97-AF65-F5344CB8AC3E}">
        <p14:creationId xmlns:p14="http://schemas.microsoft.com/office/powerpoint/2010/main" val="2951453723"/>
      </p:ext>
    </p:extLst>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65" r:id="rId6"/>
    <p:sldLayoutId id="2147483866" r:id="rId7"/>
    <p:sldLayoutId id="2147483867" r:id="rId8"/>
    <p:sldLayoutId id="2147483868" r:id="rId9"/>
    <p:sldLayoutId id="2147483869" r:id="rId10"/>
    <p:sldLayoutId id="2147483870" r:id="rId11"/>
  </p:sldLayoutIdLst>
  <p:hf hdr="0" dt="0"/>
  <p:txStyles>
    <p:titleStyle>
      <a:lvl1pPr algn="l" defTabSz="685800" rtl="0" eaLnBrk="1" latinLnBrk="0" hangingPunct="1">
        <a:lnSpc>
          <a:spcPct val="90000"/>
        </a:lnSpc>
        <a:spcBef>
          <a:spcPct val="0"/>
        </a:spcBef>
        <a:buNone/>
        <a:defRPr sz="4400" kern="1200" spc="-38" baseline="0">
          <a:solidFill>
            <a:schemeClr val="tx1"/>
          </a:solidFill>
          <a:latin typeface="Segoe UI Semilight" panose="020B0402040204020203" pitchFamily="34" charset="0"/>
          <a:ea typeface="+mj-ea"/>
          <a:cs typeface="Segoe UI Semilight" panose="020B0402040204020203" pitchFamily="34" charset="0"/>
        </a:defRPr>
      </a:lvl1pPr>
    </p:titleStyle>
    <p:bodyStyle>
      <a:lvl1pPr marL="137160" indent="-137160" algn="l" defTabSz="685800" rtl="0" eaLnBrk="1" latinLnBrk="0" hangingPunct="1">
        <a:lnSpc>
          <a:spcPct val="95000"/>
        </a:lnSpc>
        <a:spcBef>
          <a:spcPts val="1050"/>
        </a:spcBef>
        <a:spcAft>
          <a:spcPts val="150"/>
        </a:spcAft>
        <a:buClr>
          <a:schemeClr val="tx2"/>
        </a:buClr>
        <a:buSzPct val="80000"/>
        <a:buFont typeface="Arial" pitchFamily="34" charset="0"/>
        <a:buChar char="•"/>
        <a:defRPr sz="3600" kern="1200" spc="8" baseline="0">
          <a:solidFill>
            <a:schemeClr val="tx1"/>
          </a:solidFill>
          <a:latin typeface="Segoe UI" panose="020B0502040204020203" pitchFamily="34" charset="0"/>
          <a:ea typeface="+mn-ea"/>
          <a:cs typeface="Segoe UI" panose="020B0502040204020203" pitchFamily="34" charset="0"/>
        </a:defRPr>
      </a:lvl1pPr>
      <a:lvl2pPr marL="342900" indent="-137160" algn="l" defTabSz="685800" rtl="0" eaLnBrk="1" latinLnBrk="0" hangingPunct="1">
        <a:lnSpc>
          <a:spcPct val="90000"/>
        </a:lnSpc>
        <a:spcBef>
          <a:spcPts val="225"/>
        </a:spcBef>
        <a:spcAft>
          <a:spcPts val="225"/>
        </a:spcAft>
        <a:buClr>
          <a:schemeClr val="tx2"/>
        </a:buClr>
        <a:buFont typeface="Wingdings 2" pitchFamily="18" charset="2"/>
        <a:buChar char=""/>
        <a:defRPr sz="3200" kern="1200">
          <a:solidFill>
            <a:schemeClr val="tx1">
              <a:lumMod val="85000"/>
              <a:lumOff val="15000"/>
            </a:schemeClr>
          </a:solidFill>
          <a:latin typeface="Segoe UI" panose="020B0502040204020203" pitchFamily="34" charset="0"/>
          <a:ea typeface="+mn-ea"/>
          <a:cs typeface="Segoe UI" panose="020B0502040204020203" pitchFamily="34" charset="0"/>
        </a:defRPr>
      </a:lvl2pPr>
      <a:lvl3pPr marL="548640" indent="-137160" algn="l" defTabSz="685800" rtl="0" eaLnBrk="1" latinLnBrk="0" hangingPunct="1">
        <a:lnSpc>
          <a:spcPct val="90000"/>
        </a:lnSpc>
        <a:spcBef>
          <a:spcPts val="225"/>
        </a:spcBef>
        <a:spcAft>
          <a:spcPts val="225"/>
        </a:spcAft>
        <a:buClr>
          <a:schemeClr val="tx2"/>
        </a:buClr>
        <a:buFont typeface="Wingdings 2" pitchFamily="18" charset="2"/>
        <a:buChar char=""/>
        <a:defRPr sz="2800" kern="1200">
          <a:solidFill>
            <a:schemeClr val="tx1">
              <a:lumMod val="85000"/>
              <a:lumOff val="15000"/>
            </a:schemeClr>
          </a:solidFill>
          <a:latin typeface="Segoe UI" panose="020B0502040204020203" pitchFamily="34" charset="0"/>
          <a:ea typeface="+mn-ea"/>
          <a:cs typeface="Segoe UI" panose="020B0502040204020203" pitchFamily="34" charset="0"/>
        </a:defRPr>
      </a:lvl3pPr>
      <a:lvl4pPr marL="754380" indent="-137160" algn="l" defTabSz="685800" rtl="0" eaLnBrk="1" latinLnBrk="0" hangingPunct="1">
        <a:lnSpc>
          <a:spcPct val="90000"/>
        </a:lnSpc>
        <a:spcBef>
          <a:spcPts val="225"/>
        </a:spcBef>
        <a:spcAft>
          <a:spcPts val="225"/>
        </a:spcAft>
        <a:buClr>
          <a:schemeClr val="tx2"/>
        </a:buClr>
        <a:buFont typeface="Wingdings 2" pitchFamily="18" charset="2"/>
        <a:buChar char=""/>
        <a:defRPr sz="2800" kern="1200">
          <a:solidFill>
            <a:schemeClr val="tx1">
              <a:lumMod val="85000"/>
              <a:lumOff val="15000"/>
            </a:schemeClr>
          </a:solidFill>
          <a:latin typeface="Segoe UI" panose="020B0502040204020203" pitchFamily="34" charset="0"/>
          <a:ea typeface="+mn-ea"/>
          <a:cs typeface="Segoe UI" panose="020B0502040204020203" pitchFamily="34" charset="0"/>
        </a:defRPr>
      </a:lvl4pPr>
      <a:lvl5pPr marL="960120" indent="-137160" algn="l" defTabSz="685800" rtl="0" eaLnBrk="1" latinLnBrk="0" hangingPunct="1">
        <a:lnSpc>
          <a:spcPct val="90000"/>
        </a:lnSpc>
        <a:spcBef>
          <a:spcPts val="225"/>
        </a:spcBef>
        <a:spcAft>
          <a:spcPts val="225"/>
        </a:spcAft>
        <a:buClr>
          <a:schemeClr val="tx2"/>
        </a:buClr>
        <a:buFont typeface="Wingdings 2" pitchFamily="18" charset="2"/>
        <a:buChar char=""/>
        <a:defRPr sz="2800" kern="1200">
          <a:solidFill>
            <a:schemeClr val="tx1">
              <a:lumMod val="85000"/>
              <a:lumOff val="15000"/>
            </a:schemeClr>
          </a:solidFill>
          <a:latin typeface="Segoe UI" panose="020B0502040204020203" pitchFamily="34" charset="0"/>
          <a:ea typeface="+mn-ea"/>
          <a:cs typeface="Segoe UI" panose="020B0502040204020203" pitchFamily="34" charset="0"/>
        </a:defRPr>
      </a:lvl5pPr>
      <a:lvl6pPr marL="120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6pPr>
      <a:lvl7pPr marL="142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7pPr>
      <a:lvl8pPr marL="165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8pPr>
      <a:lvl9pPr marL="187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447954" y="0"/>
            <a:ext cx="759287"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2"/>
            <a:ext cx="9692640" cy="4351337"/>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rot="16200000">
            <a:off x="9560087" y="3641738"/>
            <a:ext cx="4535016" cy="365125"/>
          </a:xfrm>
          <a:prstGeom prst="rect">
            <a:avLst/>
          </a:prstGeom>
        </p:spPr>
        <p:txBody>
          <a:bodyPr vert="horz" lIns="91440" tIns="45720" rIns="91440" bIns="45720" rtlCol="0" anchor="ctr"/>
          <a:lstStyle>
            <a:lvl1pPr algn="l">
              <a:defRPr sz="1800">
                <a:solidFill>
                  <a:schemeClr val="tx2">
                    <a:lumMod val="20000"/>
                    <a:lumOff val="80000"/>
                  </a:schemeClr>
                </a:solidFill>
                <a:latin typeface="Segoe UI Light" panose="020B0502040204020203" pitchFamily="34" charset="0"/>
                <a:cs typeface="Segoe UI Light" panose="020B0502040204020203" pitchFamily="34" charset="0"/>
              </a:defRPr>
            </a:lvl1pPr>
          </a:lstStyle>
          <a:p>
            <a:r>
              <a:rPr lang="en-AU">
                <a:solidFill>
                  <a:srgbClr val="0070C0">
                    <a:lumMod val="20000"/>
                    <a:lumOff val="80000"/>
                  </a:srgbClr>
                </a:solidFill>
              </a:rPr>
              <a:t>ANU Academic Skills</a:t>
            </a:r>
          </a:p>
        </p:txBody>
      </p:sp>
      <p:pic>
        <p:nvPicPr>
          <p:cNvPr id="8" name="Picture 7" descr="ANU_LOGO_WHITE"/>
          <p:cNvPicPr>
            <a:picLocks noChangeAspect="1" noChangeArrowheads="1"/>
          </p:cNvPicPr>
          <p:nvPr/>
        </p:nvPicPr>
        <p:blipFill>
          <a:blip r:embed="rId13" cstate="screen">
            <a:duotone>
              <a:prstClr val="black"/>
              <a:schemeClr val="tx1">
                <a:tint val="45000"/>
                <a:satMod val="400000"/>
              </a:schemeClr>
            </a:duotone>
            <a:extLst>
              <a:ext uri="{28A0092B-C50C-407E-A947-70E740481C1C}">
                <a14:useLocalDpi xmlns:a14="http://schemas.microsoft.com/office/drawing/2010/main" val="0"/>
              </a:ext>
            </a:extLst>
          </a:blip>
          <a:stretch>
            <a:fillRect/>
          </a:stretch>
        </p:blipFill>
        <p:spPr bwMode="auto">
          <a:xfrm>
            <a:off x="199240" y="6314701"/>
            <a:ext cx="1062632" cy="371379"/>
          </a:xfrm>
          <a:prstGeom prst="rect">
            <a:avLst/>
          </a:prstGeom>
          <a:noFill/>
          <a:ln>
            <a:noFill/>
          </a:ln>
          <a:extLst>
            <a:ext uri="{909E8E84-426E-40dd-AFC4-6F175D3DCCD1}">
              <a14:hiddenFill xmlns:mc="http://schemas.openxmlformats.org/markup-compatibility/2006" xmlns:mv="urn:schemas-microsoft-com:mac:vml" xmlns:a14="http://schemas.microsoft.com/office/drawing/2010/main" xmlns="">
                <a:solidFill>
                  <a:srgbClr val="FFFFFF"/>
                </a:solidFill>
              </a14:hiddenFill>
            </a:ext>
          </a:extLst>
        </p:spPr>
      </p:pic>
      <p:sp>
        <p:nvSpPr>
          <p:cNvPr id="9" name="Slide Number Placeholder 5"/>
          <p:cNvSpPr>
            <a:spLocks noGrp="1"/>
          </p:cNvSpPr>
          <p:nvPr>
            <p:ph type="sldNum" sz="quarter" idx="4"/>
          </p:nvPr>
        </p:nvSpPr>
        <p:spPr>
          <a:xfrm>
            <a:off x="11568608" y="6434912"/>
            <a:ext cx="524488" cy="304227"/>
          </a:xfrm>
          <a:prstGeom prst="rect">
            <a:avLst/>
          </a:prstGeom>
        </p:spPr>
        <p:txBody>
          <a:bodyPr/>
          <a:lstStyle>
            <a:lvl1pPr algn="ctr">
              <a:defRPr sz="1200">
                <a:solidFill>
                  <a:schemeClr val="bg1"/>
                </a:solidFill>
                <a:latin typeface="Segoe UI Semilight" panose="020B0402040204020203" pitchFamily="34" charset="0"/>
                <a:cs typeface="Segoe UI Semilight" panose="020B0402040204020203" pitchFamily="34" charset="0"/>
              </a:defRPr>
            </a:lvl1pPr>
          </a:lstStyle>
          <a:p>
            <a:fld id="{2955F7EB-7CF7-9B43-9B9B-E7CB76D2380D}" type="slidenum">
              <a:rPr lang="en-AU" smtClean="0">
                <a:solidFill>
                  <a:srgbClr val="FFFFFF"/>
                </a:solidFill>
              </a:rPr>
              <a:pPr/>
              <a:t>‹#›</a:t>
            </a:fld>
            <a:endParaRPr lang="en-AU">
              <a:solidFill>
                <a:srgbClr val="FFFFFF"/>
              </a:solidFill>
            </a:endParaRPr>
          </a:p>
        </p:txBody>
      </p:sp>
    </p:spTree>
    <p:extLst>
      <p:ext uri="{BB962C8B-B14F-4D97-AF65-F5344CB8AC3E}">
        <p14:creationId xmlns:p14="http://schemas.microsoft.com/office/powerpoint/2010/main" val="2726682450"/>
      </p:ext>
    </p:extLst>
  </p:cSld>
  <p:clrMap bg1="lt1" tx1="dk1" bg2="lt2" tx2="dk2" accent1="accent1" accent2="accent2" accent3="accent3" accent4="accent4" accent5="accent5" accent6="accent6" hlink="hlink" folHlink="folHlink"/>
  <p:sldLayoutIdLst>
    <p:sldLayoutId id="2147483872" r:id="rId1"/>
    <p:sldLayoutId id="2147483873" r:id="rId2"/>
    <p:sldLayoutId id="2147483874" r:id="rId3"/>
    <p:sldLayoutId id="2147483875" r:id="rId4"/>
    <p:sldLayoutId id="2147483876" r:id="rId5"/>
    <p:sldLayoutId id="2147483877" r:id="rId6"/>
    <p:sldLayoutId id="2147483878" r:id="rId7"/>
    <p:sldLayoutId id="2147483879" r:id="rId8"/>
    <p:sldLayoutId id="2147483880" r:id="rId9"/>
    <p:sldLayoutId id="2147483881" r:id="rId10"/>
    <p:sldLayoutId id="2147483882" r:id="rId11"/>
  </p:sldLayoutIdLst>
  <p:hf hdr="0" dt="0"/>
  <p:txStyles>
    <p:titleStyle>
      <a:lvl1pPr algn="l" defTabSz="685800" rtl="0" eaLnBrk="1" latinLnBrk="0" hangingPunct="1">
        <a:lnSpc>
          <a:spcPct val="90000"/>
        </a:lnSpc>
        <a:spcBef>
          <a:spcPct val="0"/>
        </a:spcBef>
        <a:buNone/>
        <a:defRPr sz="5400" kern="1200" spc="-38" baseline="0">
          <a:solidFill>
            <a:schemeClr val="tx1"/>
          </a:solidFill>
          <a:latin typeface="Segoe UI Semilight" panose="020B0402040204020203" pitchFamily="34" charset="0"/>
          <a:ea typeface="+mj-ea"/>
          <a:cs typeface="Segoe UI Semilight" panose="020B0402040204020203" pitchFamily="34" charset="0"/>
        </a:defRPr>
      </a:lvl1pPr>
    </p:titleStyle>
    <p:bodyStyle>
      <a:lvl1pPr marL="137160" indent="-137160" algn="l" defTabSz="685800" rtl="0" eaLnBrk="1" latinLnBrk="0" hangingPunct="1">
        <a:lnSpc>
          <a:spcPct val="95000"/>
        </a:lnSpc>
        <a:spcBef>
          <a:spcPts val="1050"/>
        </a:spcBef>
        <a:spcAft>
          <a:spcPts val="150"/>
        </a:spcAft>
        <a:buClr>
          <a:schemeClr val="tx2"/>
        </a:buClr>
        <a:buSzPct val="80000"/>
        <a:buFont typeface="Arial" pitchFamily="34" charset="0"/>
        <a:buChar char="•"/>
        <a:defRPr sz="4400" kern="1200" spc="8" baseline="0">
          <a:solidFill>
            <a:schemeClr val="tx1"/>
          </a:solidFill>
          <a:latin typeface="Segoe UI" panose="020B0502040204020203" pitchFamily="34" charset="0"/>
          <a:ea typeface="+mn-ea"/>
          <a:cs typeface="Segoe UI" panose="020B0502040204020203" pitchFamily="34" charset="0"/>
        </a:defRPr>
      </a:lvl1pPr>
      <a:lvl2pPr marL="342900" indent="-137160" algn="l" defTabSz="685800" rtl="0" eaLnBrk="1" latinLnBrk="0" hangingPunct="1">
        <a:lnSpc>
          <a:spcPct val="90000"/>
        </a:lnSpc>
        <a:spcBef>
          <a:spcPts val="225"/>
        </a:spcBef>
        <a:spcAft>
          <a:spcPts val="225"/>
        </a:spcAft>
        <a:buClr>
          <a:schemeClr val="tx2"/>
        </a:buClr>
        <a:buFont typeface="Wingdings 2" pitchFamily="18" charset="2"/>
        <a:buChar char=""/>
        <a:defRPr sz="4000" kern="1200">
          <a:solidFill>
            <a:schemeClr val="tx1">
              <a:lumMod val="85000"/>
              <a:lumOff val="15000"/>
            </a:schemeClr>
          </a:solidFill>
          <a:latin typeface="Segoe UI" panose="020B0502040204020203" pitchFamily="34" charset="0"/>
          <a:ea typeface="+mn-ea"/>
          <a:cs typeface="Segoe UI" panose="020B0502040204020203" pitchFamily="34" charset="0"/>
        </a:defRPr>
      </a:lvl2pPr>
      <a:lvl3pPr marL="548640" indent="-137160" algn="l" defTabSz="685800" rtl="0" eaLnBrk="1" latinLnBrk="0" hangingPunct="1">
        <a:lnSpc>
          <a:spcPct val="90000"/>
        </a:lnSpc>
        <a:spcBef>
          <a:spcPts val="225"/>
        </a:spcBef>
        <a:spcAft>
          <a:spcPts val="225"/>
        </a:spcAft>
        <a:buClr>
          <a:schemeClr val="tx2"/>
        </a:buClr>
        <a:buFont typeface="Wingdings 2" pitchFamily="18" charset="2"/>
        <a:buChar char=""/>
        <a:defRPr sz="3600" kern="1200">
          <a:solidFill>
            <a:schemeClr val="tx1">
              <a:lumMod val="85000"/>
              <a:lumOff val="15000"/>
            </a:schemeClr>
          </a:solidFill>
          <a:latin typeface="Segoe UI" panose="020B0502040204020203" pitchFamily="34" charset="0"/>
          <a:ea typeface="+mn-ea"/>
          <a:cs typeface="Segoe UI" panose="020B0502040204020203" pitchFamily="34" charset="0"/>
        </a:defRPr>
      </a:lvl3pPr>
      <a:lvl4pPr marL="754380" indent="-137160" algn="l" defTabSz="685800" rtl="0" eaLnBrk="1" latinLnBrk="0" hangingPunct="1">
        <a:lnSpc>
          <a:spcPct val="90000"/>
        </a:lnSpc>
        <a:spcBef>
          <a:spcPts val="225"/>
        </a:spcBef>
        <a:spcAft>
          <a:spcPts val="225"/>
        </a:spcAft>
        <a:buClr>
          <a:schemeClr val="tx2"/>
        </a:buClr>
        <a:buFont typeface="Wingdings 2" pitchFamily="18" charset="2"/>
        <a:buChar char=""/>
        <a:defRPr sz="3600" kern="1200">
          <a:solidFill>
            <a:schemeClr val="tx1">
              <a:lumMod val="85000"/>
              <a:lumOff val="15000"/>
            </a:schemeClr>
          </a:solidFill>
          <a:latin typeface="Segoe UI" panose="020B0502040204020203" pitchFamily="34" charset="0"/>
          <a:ea typeface="+mn-ea"/>
          <a:cs typeface="Segoe UI" panose="020B0502040204020203" pitchFamily="34" charset="0"/>
        </a:defRPr>
      </a:lvl4pPr>
      <a:lvl5pPr marL="960120" indent="-137160" algn="l" defTabSz="685800" rtl="0" eaLnBrk="1" latinLnBrk="0" hangingPunct="1">
        <a:lnSpc>
          <a:spcPct val="90000"/>
        </a:lnSpc>
        <a:spcBef>
          <a:spcPts val="225"/>
        </a:spcBef>
        <a:spcAft>
          <a:spcPts val="225"/>
        </a:spcAft>
        <a:buClr>
          <a:schemeClr val="tx2"/>
        </a:buClr>
        <a:buFont typeface="Wingdings 2" pitchFamily="18" charset="2"/>
        <a:buChar char=""/>
        <a:defRPr sz="3600" kern="1200">
          <a:solidFill>
            <a:schemeClr val="tx1">
              <a:lumMod val="85000"/>
              <a:lumOff val="15000"/>
            </a:schemeClr>
          </a:solidFill>
          <a:latin typeface="Segoe UI" panose="020B0502040204020203" pitchFamily="34" charset="0"/>
          <a:ea typeface="+mn-ea"/>
          <a:cs typeface="Segoe UI" panose="020B0502040204020203" pitchFamily="34" charset="0"/>
        </a:defRPr>
      </a:lvl5pPr>
      <a:lvl6pPr marL="120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6pPr>
      <a:lvl7pPr marL="142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7pPr>
      <a:lvl8pPr marL="165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8pPr>
      <a:lvl9pPr marL="187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hyperlink" Target="https://www.wunderlist.com/" TargetMode="External"/><Relationship Id="rId7"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3.xml"/><Relationship Id="rId6" Type="http://schemas.openxmlformats.org/officeDocument/2006/relationships/hyperlink" Target="https://trello.com/" TargetMode="External"/><Relationship Id="rId5" Type="http://schemas.openxmlformats.org/officeDocument/2006/relationships/hyperlink" Target="https://keep.google.com/" TargetMode="External"/><Relationship Id="rId4" Type="http://schemas.openxmlformats.org/officeDocument/2006/relationships/hyperlink" Target="https://evernote.co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anu.edu.au/students/academic-skills" TargetMode="External"/><Relationship Id="rId2" Type="http://schemas.openxmlformats.org/officeDocument/2006/relationships/notesSlide" Target="../notesSlides/notesSlide26.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hyperlink" Target="https://www.anu.edu.au/students/academic-skills/research-writi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1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5F00C6D-E8C2-44B7-8E64-A9693E5DD401}"/>
              </a:ext>
            </a:extLst>
          </p:cNvPr>
          <p:cNvSpPr>
            <a:spLocks noGrp="1"/>
          </p:cNvSpPr>
          <p:nvPr>
            <p:ph type="ctrTitle"/>
          </p:nvPr>
        </p:nvSpPr>
        <p:spPr/>
        <p:txBody>
          <a:bodyPr/>
          <a:lstStyle/>
          <a:p>
            <a:r>
              <a:rPr lang="en-US" dirty="0">
                <a:latin typeface="Segoe UI"/>
                <a:cs typeface="Segoe UI"/>
              </a:rPr>
              <a:t>Managing your </a:t>
            </a:r>
            <a:r>
              <a:rPr lang="en-US" dirty="0" err="1">
                <a:latin typeface="Segoe UI"/>
                <a:cs typeface="Segoe UI"/>
              </a:rPr>
              <a:t>Honours</a:t>
            </a:r>
            <a:r>
              <a:rPr lang="en-US" dirty="0">
                <a:latin typeface="Segoe UI"/>
                <a:cs typeface="Segoe UI"/>
              </a:rPr>
              <a:t> project</a:t>
            </a:r>
            <a:endParaRPr lang="en-US" dirty="0"/>
          </a:p>
        </p:txBody>
      </p:sp>
      <p:sp>
        <p:nvSpPr>
          <p:cNvPr id="3" name="Subtitle 2">
            <a:extLst>
              <a:ext uri="{FF2B5EF4-FFF2-40B4-BE49-F238E27FC236}">
                <a16:creationId xmlns="" xmlns:a16="http://schemas.microsoft.com/office/drawing/2014/main" id="{3A812B08-6C86-490C-8797-2729549240C4}"/>
              </a:ext>
            </a:extLst>
          </p:cNvPr>
          <p:cNvSpPr>
            <a:spLocks noGrp="1"/>
          </p:cNvSpPr>
          <p:nvPr>
            <p:ph type="subTitle" idx="1"/>
          </p:nvPr>
        </p:nvSpPr>
        <p:spPr/>
        <p:txBody>
          <a:bodyPr vert="horz" lIns="91440" tIns="45720" rIns="91440" bIns="45720" rtlCol="0" anchor="t">
            <a:normAutofit/>
          </a:bodyPr>
          <a:lstStyle/>
          <a:p>
            <a:endParaRPr lang="en-US"/>
          </a:p>
        </p:txBody>
      </p:sp>
    </p:spTree>
    <p:extLst>
      <p:ext uri="{BB962C8B-B14F-4D97-AF65-F5344CB8AC3E}">
        <p14:creationId xmlns:p14="http://schemas.microsoft.com/office/powerpoint/2010/main" val="6620210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Realistic research outcomes</a:t>
            </a:r>
            <a:endParaRPr lang="en-AU" dirty="0"/>
          </a:p>
        </p:txBody>
      </p:sp>
      <p:sp>
        <p:nvSpPr>
          <p:cNvPr id="3" name="Content Placeholder 2"/>
          <p:cNvSpPr>
            <a:spLocks noGrp="1"/>
          </p:cNvSpPr>
          <p:nvPr>
            <p:ph idx="1"/>
          </p:nvPr>
        </p:nvSpPr>
        <p:spPr/>
        <p:txBody>
          <a:bodyPr>
            <a:normAutofit lnSpcReduction="10000"/>
          </a:bodyPr>
          <a:lstStyle/>
          <a:p>
            <a:r>
              <a:rPr lang="en-AU" dirty="0" smtClean="0"/>
              <a:t>Now skim through the post-Honours commentary</a:t>
            </a:r>
          </a:p>
          <a:p>
            <a:r>
              <a:rPr lang="en-AU" dirty="0" smtClean="0"/>
              <a:t>In pairs, discuss</a:t>
            </a:r>
          </a:p>
          <a:p>
            <a:pPr lvl="1"/>
            <a:r>
              <a:rPr lang="en-AU" dirty="0" smtClean="0"/>
              <a:t>What </a:t>
            </a:r>
            <a:r>
              <a:rPr lang="en-AU" dirty="0"/>
              <a:t>was and was not </a:t>
            </a:r>
            <a:r>
              <a:rPr lang="en-AU" dirty="0" smtClean="0"/>
              <a:t>achieved?</a:t>
            </a:r>
          </a:p>
          <a:p>
            <a:pPr lvl="1"/>
            <a:r>
              <a:rPr lang="en-AU" dirty="0" smtClean="0"/>
              <a:t>Did </a:t>
            </a:r>
            <a:r>
              <a:rPr lang="en-AU" dirty="0"/>
              <a:t>the achievements match what you anticipated what could/couldn't be </a:t>
            </a:r>
            <a:r>
              <a:rPr lang="en-AU" dirty="0" smtClean="0"/>
              <a:t>achieved?</a:t>
            </a:r>
          </a:p>
          <a:p>
            <a:pPr lvl="1"/>
            <a:r>
              <a:rPr lang="en-AU" dirty="0" smtClean="0"/>
              <a:t>How </a:t>
            </a:r>
            <a:r>
              <a:rPr lang="en-AU" dirty="0"/>
              <a:t>did he deal with the </a:t>
            </a:r>
            <a:r>
              <a:rPr lang="en-AU" dirty="0" smtClean="0"/>
              <a:t>challenges?</a:t>
            </a:r>
          </a:p>
          <a:p>
            <a:pPr lvl="1"/>
            <a:r>
              <a:rPr lang="en-AU" dirty="0" smtClean="0"/>
              <a:t>How </a:t>
            </a:r>
            <a:r>
              <a:rPr lang="en-AU" dirty="0"/>
              <a:t>stressful does the project sound and how could you plan to alleviate such stressors?</a:t>
            </a:r>
          </a:p>
        </p:txBody>
      </p:sp>
      <p:sp>
        <p:nvSpPr>
          <p:cNvPr id="4" name="Footer Placeholder 3"/>
          <p:cNvSpPr>
            <a:spLocks noGrp="1"/>
          </p:cNvSpPr>
          <p:nvPr>
            <p:ph type="ftr" sz="quarter" idx="3"/>
          </p:nvPr>
        </p:nvSpPr>
        <p:spPr/>
        <p:txBody>
          <a:bodyPr/>
          <a:lstStyle/>
          <a:p>
            <a:r>
              <a:rPr lang="en-AU" smtClean="0"/>
              <a:t>ANU Academic Skills</a:t>
            </a:r>
            <a:endParaRPr lang="en-AU"/>
          </a:p>
        </p:txBody>
      </p:sp>
      <p:sp>
        <p:nvSpPr>
          <p:cNvPr id="5" name="Slide Number Placeholder 4"/>
          <p:cNvSpPr>
            <a:spLocks noGrp="1"/>
          </p:cNvSpPr>
          <p:nvPr>
            <p:ph type="sldNum" sz="quarter" idx="4"/>
          </p:nvPr>
        </p:nvSpPr>
        <p:spPr/>
        <p:txBody>
          <a:bodyPr/>
          <a:lstStyle/>
          <a:p>
            <a:fld id="{2955F7EB-7CF7-9B43-9B9B-E7CB76D2380D}" type="slidenum">
              <a:rPr lang="en-AU" smtClean="0"/>
              <a:pPr/>
              <a:t>10</a:t>
            </a:fld>
            <a:endParaRPr lang="en-AU"/>
          </a:p>
        </p:txBody>
      </p:sp>
    </p:spTree>
    <p:extLst>
      <p:ext uri="{BB962C8B-B14F-4D97-AF65-F5344CB8AC3E}">
        <p14:creationId xmlns:p14="http://schemas.microsoft.com/office/powerpoint/2010/main" val="13992864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7408" y="374514"/>
            <a:ext cx="9716252" cy="5572230"/>
          </a:xfrm>
          <a:prstGeom prst="rect">
            <a:avLst/>
          </a:prstGeom>
          <a:ln w="28575">
            <a:solidFill>
              <a:schemeClr val="tx1"/>
            </a:solidFill>
          </a:ln>
        </p:spPr>
      </p:pic>
      <p:sp>
        <p:nvSpPr>
          <p:cNvPr id="2" name="Footer Placeholder 1"/>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3" name="Slide Number Placeholder 2"/>
          <p:cNvSpPr>
            <a:spLocks noGrp="1"/>
          </p:cNvSpPr>
          <p:nvPr>
            <p:ph type="sldNum" sz="quarter" idx="4"/>
          </p:nvPr>
        </p:nvSpPr>
        <p:spPr/>
        <p:txBody>
          <a:bodyPr/>
          <a:lstStyle/>
          <a:p>
            <a:fld id="{2955F7EB-7CF7-9B43-9B9B-E7CB76D2380D}" type="slidenum">
              <a:rPr lang="en-AU" smtClean="0">
                <a:solidFill>
                  <a:srgbClr val="FFFFFF"/>
                </a:solidFill>
              </a:rPr>
              <a:pPr/>
              <a:t>11</a:t>
            </a:fld>
            <a:endParaRPr lang="en-AU">
              <a:solidFill>
                <a:srgbClr val="FFFFFF"/>
              </a:solidFill>
            </a:endParaRPr>
          </a:p>
        </p:txBody>
      </p:sp>
    </p:spTree>
    <p:extLst>
      <p:ext uri="{BB962C8B-B14F-4D97-AF65-F5344CB8AC3E}">
        <p14:creationId xmlns:p14="http://schemas.microsoft.com/office/powerpoint/2010/main" val="16471192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0200457" y="1117405"/>
            <a:ext cx="271269" cy="152024"/>
            <a:chOff x="5727530" y="913045"/>
            <a:chExt cx="774869" cy="774869"/>
          </a:xfrm>
        </p:grpSpPr>
        <p:sp>
          <p:nvSpPr>
            <p:cNvPr id="7" name="Down Arrow 6"/>
            <p:cNvSpPr/>
            <p:nvPr/>
          </p:nvSpPr>
          <p:spPr>
            <a:xfrm>
              <a:off x="5727530" y="913045"/>
              <a:ext cx="774869" cy="774869"/>
            </a:xfrm>
            <a:prstGeom prst="downArrow">
              <a:avLst>
                <a:gd name="adj1" fmla="val 55000"/>
                <a:gd name="adj2" fmla="val 45000"/>
              </a:avLst>
            </a:prstGeom>
          </p:spPr>
          <p:style>
            <a:lnRef idx="2">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sp>
        <p:sp>
          <p:nvSpPr>
            <p:cNvPr id="8" name="Down Arrow 6"/>
            <p:cNvSpPr/>
            <p:nvPr/>
          </p:nvSpPr>
          <p:spPr>
            <a:xfrm>
              <a:off x="5901876" y="913045"/>
              <a:ext cx="426177" cy="58308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4290" tIns="34290" rIns="34290" bIns="34290" numCol="1" spcCol="1270" anchor="ctr" anchorCtr="0">
              <a:noAutofit/>
            </a:bodyPr>
            <a:lstStyle/>
            <a:p>
              <a:pPr algn="ctr" defTabSz="1200150">
                <a:lnSpc>
                  <a:spcPct val="90000"/>
                </a:lnSpc>
                <a:spcAft>
                  <a:spcPct val="35000"/>
                </a:spcAft>
              </a:pPr>
              <a:endParaRPr lang="en-AU">
                <a:solidFill>
                  <a:srgbClr val="000000">
                    <a:hueOff val="0"/>
                    <a:satOff val="0"/>
                    <a:lumOff val="0"/>
                    <a:alphaOff val="0"/>
                  </a:srgbClr>
                </a:solidFill>
              </a:endParaRPr>
            </a:p>
          </p:txBody>
        </p:sp>
      </p:grpSp>
      <p:sp>
        <p:nvSpPr>
          <p:cNvPr id="5" name="Title 4"/>
          <p:cNvSpPr>
            <a:spLocks noGrp="1"/>
          </p:cNvSpPr>
          <p:nvPr>
            <p:ph type="title"/>
          </p:nvPr>
        </p:nvSpPr>
        <p:spPr/>
        <p:txBody>
          <a:bodyPr>
            <a:normAutofit fontScale="90000"/>
          </a:bodyPr>
          <a:lstStyle/>
          <a:p>
            <a:r>
              <a:rPr lang="en-US" kern="0" dirty="0"/>
              <a:t>Bigger picture </a:t>
            </a:r>
            <a:r>
              <a:rPr lang="en-US" kern="0" dirty="0" smtClean="0"/>
              <a:t>planning: </a:t>
            </a:r>
            <a:r>
              <a:rPr lang="en-US" kern="0" dirty="0"/>
              <a:t>break down your </a:t>
            </a:r>
            <a:r>
              <a:rPr lang="en-US" kern="0" dirty="0" smtClean="0"/>
              <a:t>tasks</a:t>
            </a:r>
            <a:endParaRPr lang="en-AU" dirty="0"/>
          </a:p>
        </p:txBody>
      </p:sp>
      <p:sp>
        <p:nvSpPr>
          <p:cNvPr id="2" name="Footer Placeholder 1"/>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3" name="Slide Number Placeholder 2"/>
          <p:cNvSpPr>
            <a:spLocks noGrp="1"/>
          </p:cNvSpPr>
          <p:nvPr>
            <p:ph type="sldNum" sz="quarter" idx="4"/>
          </p:nvPr>
        </p:nvSpPr>
        <p:spPr/>
        <p:txBody>
          <a:bodyPr/>
          <a:lstStyle/>
          <a:p>
            <a:fld id="{2955F7EB-7CF7-9B43-9B9B-E7CB76D2380D}" type="slidenum">
              <a:rPr lang="en-AU" smtClean="0">
                <a:solidFill>
                  <a:srgbClr val="FFFFFF"/>
                </a:solidFill>
              </a:rPr>
              <a:pPr/>
              <a:t>12</a:t>
            </a:fld>
            <a:endParaRPr lang="en-AU">
              <a:solidFill>
                <a:srgbClr val="FFFFFF"/>
              </a:solidFill>
            </a:endParaRPr>
          </a:p>
        </p:txBody>
      </p:sp>
      <p:pic>
        <p:nvPicPr>
          <p:cNvPr id="9" name="Picture 8"/>
          <p:cNvPicPr>
            <a:picLocks noChangeAspect="1"/>
          </p:cNvPicPr>
          <p:nvPr/>
        </p:nvPicPr>
        <p:blipFill>
          <a:blip r:embed="rId3"/>
          <a:stretch>
            <a:fillRect/>
          </a:stretch>
        </p:blipFill>
        <p:spPr>
          <a:xfrm>
            <a:off x="1612838" y="1792918"/>
            <a:ext cx="8734935" cy="464199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77098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6360E203-6407-43AD-A21F-8E09C069A9CE}"/>
              </a:ext>
            </a:extLst>
          </p:cNvPr>
          <p:cNvSpPr>
            <a:spLocks noGrp="1"/>
          </p:cNvSpPr>
          <p:nvPr>
            <p:ph type="title"/>
          </p:nvPr>
        </p:nvSpPr>
        <p:spPr/>
        <p:txBody>
          <a:bodyPr/>
          <a:lstStyle/>
          <a:p>
            <a:r>
              <a:rPr lang="en-AU" smtClean="0"/>
              <a:t>Activity</a:t>
            </a:r>
            <a:endParaRPr lang="en-AU" dirty="0"/>
          </a:p>
        </p:txBody>
      </p:sp>
      <p:sp>
        <p:nvSpPr>
          <p:cNvPr id="4" name="Content Placeholder 3">
            <a:extLst>
              <a:ext uri="{FF2B5EF4-FFF2-40B4-BE49-F238E27FC236}">
                <a16:creationId xmlns="" xmlns:a16="http://schemas.microsoft.com/office/drawing/2014/main" id="{D79382C4-6428-424A-9657-E83599263406}"/>
              </a:ext>
            </a:extLst>
          </p:cNvPr>
          <p:cNvSpPr>
            <a:spLocks noGrp="1"/>
          </p:cNvSpPr>
          <p:nvPr>
            <p:ph idx="1"/>
          </p:nvPr>
        </p:nvSpPr>
        <p:spPr/>
        <p:txBody>
          <a:bodyPr>
            <a:normAutofit fontScale="92500"/>
          </a:bodyPr>
          <a:lstStyle/>
          <a:p>
            <a:r>
              <a:rPr lang="en-AU" dirty="0" smtClean="0"/>
              <a:t>Jot down your research tasks and their constraints, e.g.</a:t>
            </a:r>
          </a:p>
          <a:p>
            <a:pPr lvl="1"/>
            <a:r>
              <a:rPr lang="en-AU" dirty="0" smtClean="0"/>
              <a:t>Experiments</a:t>
            </a:r>
          </a:p>
          <a:p>
            <a:pPr lvl="2"/>
            <a:r>
              <a:rPr lang="en-AU" dirty="0" smtClean="0"/>
              <a:t>What do you need to do? </a:t>
            </a:r>
          </a:p>
          <a:p>
            <a:pPr lvl="2"/>
            <a:r>
              <a:rPr lang="en-AU" dirty="0" smtClean="0"/>
              <a:t>Are your experiments dependent on other factors? E.g. training</a:t>
            </a:r>
            <a:r>
              <a:rPr lang="en-AU" dirty="0"/>
              <a:t>, access to equipment, data </a:t>
            </a:r>
            <a:r>
              <a:rPr lang="en-AU" dirty="0" smtClean="0"/>
              <a:t>from other experiments? </a:t>
            </a:r>
          </a:p>
          <a:p>
            <a:pPr lvl="1"/>
            <a:r>
              <a:rPr lang="en-AU" dirty="0" smtClean="0"/>
              <a:t>Thesis writing</a:t>
            </a:r>
          </a:p>
          <a:p>
            <a:pPr lvl="2"/>
            <a:r>
              <a:rPr lang="en-AU" dirty="0" smtClean="0"/>
              <a:t>Which parts can you write as you go? E.g. intro and methods</a:t>
            </a:r>
          </a:p>
          <a:p>
            <a:pPr lvl="2"/>
            <a:r>
              <a:rPr lang="en-AU" dirty="0" smtClean="0"/>
              <a:t>When could you begin to anticipate your results and discussion points?</a:t>
            </a:r>
            <a:endParaRPr lang="en-AU" dirty="0"/>
          </a:p>
        </p:txBody>
      </p:sp>
      <p:sp>
        <p:nvSpPr>
          <p:cNvPr id="8" name="Footer Placeholder 7"/>
          <p:cNvSpPr>
            <a:spLocks noGrp="1"/>
          </p:cNvSpPr>
          <p:nvPr>
            <p:ph type="ftr" sz="quarter" idx="3"/>
          </p:nvPr>
        </p:nvSpPr>
        <p:spPr/>
        <p:txBody>
          <a:bodyPr/>
          <a:lstStyle/>
          <a:p>
            <a:r>
              <a:rPr lang="en-AU" dirty="0" smtClean="0"/>
              <a:t>ANU Academic Skills</a:t>
            </a:r>
            <a:endParaRPr lang="en-AU" dirty="0"/>
          </a:p>
        </p:txBody>
      </p:sp>
      <p:sp>
        <p:nvSpPr>
          <p:cNvPr id="9" name="Slide Number Placeholder 8"/>
          <p:cNvSpPr>
            <a:spLocks noGrp="1"/>
          </p:cNvSpPr>
          <p:nvPr>
            <p:ph type="sldNum" sz="quarter" idx="4"/>
          </p:nvPr>
        </p:nvSpPr>
        <p:spPr/>
        <p:txBody>
          <a:bodyPr/>
          <a:lstStyle/>
          <a:p>
            <a:fld id="{2955F7EB-7CF7-9B43-9B9B-E7CB76D2380D}" type="slidenum">
              <a:rPr lang="en-AU" smtClean="0"/>
              <a:pPr/>
              <a:t>13</a:t>
            </a:fld>
            <a:endParaRPr lang="en-AU"/>
          </a:p>
        </p:txBody>
      </p:sp>
    </p:spTree>
    <p:extLst>
      <p:ext uri="{BB962C8B-B14F-4D97-AF65-F5344CB8AC3E}">
        <p14:creationId xmlns:p14="http://schemas.microsoft.com/office/powerpoint/2010/main" val="19214481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6360E203-6407-43AD-A21F-8E09C069A9CE}"/>
              </a:ext>
            </a:extLst>
          </p:cNvPr>
          <p:cNvSpPr>
            <a:spLocks noGrp="1"/>
          </p:cNvSpPr>
          <p:nvPr>
            <p:ph type="title"/>
          </p:nvPr>
        </p:nvSpPr>
        <p:spPr/>
        <p:txBody>
          <a:bodyPr/>
          <a:lstStyle/>
          <a:p>
            <a:r>
              <a:rPr lang="en-AU" dirty="0" smtClean="0"/>
              <a:t>Discuss in pairs</a:t>
            </a:r>
            <a:endParaRPr lang="en-AU" dirty="0"/>
          </a:p>
        </p:txBody>
      </p:sp>
      <p:sp>
        <p:nvSpPr>
          <p:cNvPr id="4" name="Content Placeholder 3">
            <a:extLst>
              <a:ext uri="{FF2B5EF4-FFF2-40B4-BE49-F238E27FC236}">
                <a16:creationId xmlns="" xmlns:a16="http://schemas.microsoft.com/office/drawing/2014/main" id="{D79382C4-6428-424A-9657-E83599263406}"/>
              </a:ext>
            </a:extLst>
          </p:cNvPr>
          <p:cNvSpPr>
            <a:spLocks noGrp="1"/>
          </p:cNvSpPr>
          <p:nvPr>
            <p:ph idx="1"/>
          </p:nvPr>
        </p:nvSpPr>
        <p:spPr/>
        <p:txBody>
          <a:bodyPr>
            <a:normAutofit/>
          </a:bodyPr>
          <a:lstStyle/>
          <a:p>
            <a:r>
              <a:rPr lang="en-AU" dirty="0" smtClean="0"/>
              <a:t>Given the constraints, how long do you think each of your tasks will take?</a:t>
            </a:r>
          </a:p>
          <a:p>
            <a:r>
              <a:rPr lang="en-AU" dirty="0" smtClean="0"/>
              <a:t>Which of your goals are essential and which are stretch goals?</a:t>
            </a:r>
            <a:endParaRPr lang="en-AU" dirty="0"/>
          </a:p>
        </p:txBody>
      </p:sp>
      <p:sp>
        <p:nvSpPr>
          <p:cNvPr id="8" name="Footer Placeholder 7"/>
          <p:cNvSpPr>
            <a:spLocks noGrp="1"/>
          </p:cNvSpPr>
          <p:nvPr>
            <p:ph type="ftr" sz="quarter" idx="3"/>
          </p:nvPr>
        </p:nvSpPr>
        <p:spPr/>
        <p:txBody>
          <a:bodyPr/>
          <a:lstStyle/>
          <a:p>
            <a:r>
              <a:rPr lang="en-AU" dirty="0" smtClean="0"/>
              <a:t>ANU Academic Skills</a:t>
            </a:r>
            <a:endParaRPr lang="en-AU" dirty="0"/>
          </a:p>
        </p:txBody>
      </p:sp>
      <p:sp>
        <p:nvSpPr>
          <p:cNvPr id="9" name="Slide Number Placeholder 8"/>
          <p:cNvSpPr>
            <a:spLocks noGrp="1"/>
          </p:cNvSpPr>
          <p:nvPr>
            <p:ph type="sldNum" sz="quarter" idx="4"/>
          </p:nvPr>
        </p:nvSpPr>
        <p:spPr/>
        <p:txBody>
          <a:bodyPr/>
          <a:lstStyle/>
          <a:p>
            <a:fld id="{2955F7EB-7CF7-9B43-9B9B-E7CB76D2380D}" type="slidenum">
              <a:rPr lang="en-AU" smtClean="0"/>
              <a:pPr/>
              <a:t>14</a:t>
            </a:fld>
            <a:endParaRPr lang="en-AU"/>
          </a:p>
        </p:txBody>
      </p:sp>
    </p:spTree>
    <p:extLst>
      <p:ext uri="{BB962C8B-B14F-4D97-AF65-F5344CB8AC3E}">
        <p14:creationId xmlns:p14="http://schemas.microsoft.com/office/powerpoint/2010/main" val="41269032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0200457" y="1117405"/>
            <a:ext cx="271269" cy="152024"/>
            <a:chOff x="5727530" y="913045"/>
            <a:chExt cx="774869" cy="774869"/>
          </a:xfrm>
        </p:grpSpPr>
        <p:sp>
          <p:nvSpPr>
            <p:cNvPr id="7" name="Down Arrow 6"/>
            <p:cNvSpPr/>
            <p:nvPr/>
          </p:nvSpPr>
          <p:spPr>
            <a:xfrm>
              <a:off x="5727530" y="913045"/>
              <a:ext cx="774869" cy="774869"/>
            </a:xfrm>
            <a:prstGeom prst="downArrow">
              <a:avLst>
                <a:gd name="adj1" fmla="val 55000"/>
                <a:gd name="adj2" fmla="val 45000"/>
              </a:avLst>
            </a:prstGeom>
          </p:spPr>
          <p:style>
            <a:lnRef idx="2">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sp>
        <p:sp>
          <p:nvSpPr>
            <p:cNvPr id="8" name="Down Arrow 6"/>
            <p:cNvSpPr/>
            <p:nvPr/>
          </p:nvSpPr>
          <p:spPr>
            <a:xfrm>
              <a:off x="5901876" y="913045"/>
              <a:ext cx="426177" cy="58308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4290" tIns="34290" rIns="34290" bIns="34290" numCol="1" spcCol="1270" anchor="ctr" anchorCtr="0">
              <a:noAutofit/>
            </a:bodyPr>
            <a:lstStyle/>
            <a:p>
              <a:pPr algn="ctr" defTabSz="1200150">
                <a:lnSpc>
                  <a:spcPct val="90000"/>
                </a:lnSpc>
                <a:spcAft>
                  <a:spcPct val="35000"/>
                </a:spcAft>
              </a:pPr>
              <a:endParaRPr lang="en-AU">
                <a:solidFill>
                  <a:srgbClr val="000000">
                    <a:hueOff val="0"/>
                    <a:satOff val="0"/>
                    <a:lumOff val="0"/>
                    <a:alphaOff val="0"/>
                  </a:srgbClr>
                </a:solidFill>
              </a:endParaRPr>
            </a:p>
          </p:txBody>
        </p:sp>
      </p:grpSp>
      <p:graphicFrame>
        <p:nvGraphicFramePr>
          <p:cNvPr id="4" name="Table 3"/>
          <p:cNvGraphicFramePr>
            <a:graphicFrameLocks noGrp="1"/>
          </p:cNvGraphicFramePr>
          <p:nvPr>
            <p:extLst/>
          </p:nvPr>
        </p:nvGraphicFramePr>
        <p:xfrm>
          <a:off x="191344" y="260648"/>
          <a:ext cx="10729190" cy="5831160"/>
        </p:xfrm>
        <a:graphic>
          <a:graphicData uri="http://schemas.openxmlformats.org/drawingml/2006/table">
            <a:tbl>
              <a:tblPr firstRow="1" firstCol="1" bandRow="1"/>
              <a:tblGrid>
                <a:gridCol w="1340957">
                  <a:extLst>
                    <a:ext uri="{9D8B030D-6E8A-4147-A177-3AD203B41FA5}">
                      <a16:colId xmlns="" xmlns:a16="http://schemas.microsoft.com/office/drawing/2014/main" val="20000"/>
                    </a:ext>
                  </a:extLst>
                </a:gridCol>
                <a:gridCol w="1340957">
                  <a:extLst>
                    <a:ext uri="{9D8B030D-6E8A-4147-A177-3AD203B41FA5}">
                      <a16:colId xmlns="" xmlns:a16="http://schemas.microsoft.com/office/drawing/2014/main" val="20001"/>
                    </a:ext>
                  </a:extLst>
                </a:gridCol>
                <a:gridCol w="1340957">
                  <a:extLst>
                    <a:ext uri="{9D8B030D-6E8A-4147-A177-3AD203B41FA5}">
                      <a16:colId xmlns="" xmlns:a16="http://schemas.microsoft.com/office/drawing/2014/main" val="20002"/>
                    </a:ext>
                  </a:extLst>
                </a:gridCol>
                <a:gridCol w="1341724">
                  <a:extLst>
                    <a:ext uri="{9D8B030D-6E8A-4147-A177-3AD203B41FA5}">
                      <a16:colId xmlns="" xmlns:a16="http://schemas.microsoft.com/office/drawing/2014/main" val="20003"/>
                    </a:ext>
                  </a:extLst>
                </a:gridCol>
                <a:gridCol w="1340957">
                  <a:extLst>
                    <a:ext uri="{9D8B030D-6E8A-4147-A177-3AD203B41FA5}">
                      <a16:colId xmlns="" xmlns:a16="http://schemas.microsoft.com/office/drawing/2014/main" val="20004"/>
                    </a:ext>
                  </a:extLst>
                </a:gridCol>
                <a:gridCol w="1340957">
                  <a:extLst>
                    <a:ext uri="{9D8B030D-6E8A-4147-A177-3AD203B41FA5}">
                      <a16:colId xmlns="" xmlns:a16="http://schemas.microsoft.com/office/drawing/2014/main" val="20005"/>
                    </a:ext>
                  </a:extLst>
                </a:gridCol>
                <a:gridCol w="1340957">
                  <a:extLst>
                    <a:ext uri="{9D8B030D-6E8A-4147-A177-3AD203B41FA5}">
                      <a16:colId xmlns="" xmlns:a16="http://schemas.microsoft.com/office/drawing/2014/main" val="20006"/>
                    </a:ext>
                  </a:extLst>
                </a:gridCol>
                <a:gridCol w="1341724">
                  <a:extLst>
                    <a:ext uri="{9D8B030D-6E8A-4147-A177-3AD203B41FA5}">
                      <a16:colId xmlns="" xmlns:a16="http://schemas.microsoft.com/office/drawing/2014/main" val="20007"/>
                    </a:ext>
                  </a:extLst>
                </a:gridCol>
              </a:tblGrid>
              <a:tr h="224226">
                <a:tc>
                  <a:txBody>
                    <a:bodyPr/>
                    <a:lstStyle/>
                    <a:p>
                      <a:pPr>
                        <a:lnSpc>
                          <a:spcPct val="107000"/>
                        </a:lnSpc>
                        <a:spcAft>
                          <a:spcPts val="0"/>
                        </a:spcAft>
                      </a:pPr>
                      <a:r>
                        <a:rPr lang="en-AU" sz="600" b="1"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a:lnSpc>
                          <a:spcPct val="107000"/>
                        </a:lnSpc>
                        <a:spcAft>
                          <a:spcPts val="0"/>
                        </a:spcAft>
                      </a:pPr>
                      <a:r>
                        <a:rPr lang="en-AU" sz="800" b="1">
                          <a:effectLst/>
                          <a:latin typeface="Calibri" panose="020F0502020204030204" pitchFamily="34" charset="0"/>
                          <a:ea typeface="Times New Roman" panose="02020603050405020304" pitchFamily="18" charset="0"/>
                          <a:cs typeface="Times New Roman" panose="02020603050405020304" pitchFamily="18" charset="0"/>
                        </a:rPr>
                        <a:t>Monday</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AU" sz="800" b="1">
                          <a:effectLst/>
                          <a:latin typeface="Calibri" panose="020F0502020204030204" pitchFamily="34" charset="0"/>
                          <a:ea typeface="Times New Roman" panose="02020603050405020304" pitchFamily="18" charset="0"/>
                          <a:cs typeface="Times New Roman" panose="02020603050405020304" pitchFamily="18" charset="0"/>
                        </a:rPr>
                        <a:t>Tuesday</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a:lnSpc>
                          <a:spcPct val="107000"/>
                        </a:lnSpc>
                        <a:spcAft>
                          <a:spcPts val="0"/>
                        </a:spcAft>
                      </a:pPr>
                      <a:r>
                        <a:rPr lang="en-AU" sz="800" b="1">
                          <a:effectLst/>
                          <a:latin typeface="Calibri" panose="020F0502020204030204" pitchFamily="34" charset="0"/>
                          <a:ea typeface="Times New Roman" panose="02020603050405020304" pitchFamily="18" charset="0"/>
                          <a:cs typeface="Times New Roman" panose="02020603050405020304" pitchFamily="18" charset="0"/>
                        </a:rPr>
                        <a:t>Wednesday</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AU" sz="800" b="1">
                          <a:effectLst/>
                          <a:latin typeface="Calibri" panose="020F0502020204030204" pitchFamily="34" charset="0"/>
                          <a:ea typeface="Times New Roman" panose="02020603050405020304" pitchFamily="18" charset="0"/>
                          <a:cs typeface="Times New Roman" panose="02020603050405020304" pitchFamily="18" charset="0"/>
                        </a:rPr>
                        <a:t>Thursday</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a:lnSpc>
                          <a:spcPct val="107000"/>
                        </a:lnSpc>
                        <a:spcAft>
                          <a:spcPts val="0"/>
                        </a:spcAft>
                      </a:pPr>
                      <a:r>
                        <a:rPr lang="en-AU" sz="800" b="1">
                          <a:effectLst/>
                          <a:latin typeface="Calibri" panose="020F0502020204030204" pitchFamily="34" charset="0"/>
                          <a:ea typeface="Times New Roman" panose="02020603050405020304" pitchFamily="18" charset="0"/>
                          <a:cs typeface="Times New Roman" panose="02020603050405020304" pitchFamily="18" charset="0"/>
                        </a:rPr>
                        <a:t>Friday</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07000"/>
                        </a:lnSpc>
                        <a:spcAft>
                          <a:spcPts val="0"/>
                        </a:spcAft>
                      </a:pPr>
                      <a:r>
                        <a:rPr lang="en-AU" sz="800" b="1">
                          <a:effectLst/>
                          <a:latin typeface="Calibri" panose="020F0502020204030204" pitchFamily="34" charset="0"/>
                          <a:ea typeface="Times New Roman" panose="02020603050405020304" pitchFamily="18" charset="0"/>
                          <a:cs typeface="Times New Roman" panose="02020603050405020304" pitchFamily="18" charset="0"/>
                        </a:rPr>
                        <a:t>Saturday</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ctr">
                        <a:lnSpc>
                          <a:spcPct val="107000"/>
                        </a:lnSpc>
                        <a:spcAft>
                          <a:spcPts val="0"/>
                        </a:spcAft>
                      </a:pPr>
                      <a:r>
                        <a:rPr lang="en-AU" sz="800" b="1">
                          <a:effectLst/>
                          <a:latin typeface="Calibri" panose="020F0502020204030204" pitchFamily="34" charset="0"/>
                          <a:ea typeface="Times New Roman" panose="02020603050405020304" pitchFamily="18" charset="0"/>
                          <a:cs typeface="Times New Roman" panose="02020603050405020304" pitchFamily="18" charset="0"/>
                        </a:rPr>
                        <a:t>Sunday</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 xmlns:a16="http://schemas.microsoft.com/office/drawing/2014/main" val="10000"/>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8:00 AM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rowSpan="3">
                  <a:txBody>
                    <a:bodyPr/>
                    <a:lstStyle/>
                    <a:p>
                      <a:pPr>
                        <a:lnSpc>
                          <a:spcPct val="107000"/>
                        </a:lnSpc>
                        <a:spcAft>
                          <a:spcPts val="0"/>
                        </a:spcAft>
                      </a:pP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r>
                        <a:rPr lang="en-AU" sz="9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HOBBY</a:t>
                      </a: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2060"/>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rowSpan="4">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r>
                        <a:rPr lang="en-AU" sz="900">
                          <a:effectLst/>
                          <a:latin typeface="Calibri" panose="020F0502020204030204" pitchFamily="34" charset="0"/>
                          <a:ea typeface="Times New Roman" panose="02020603050405020304" pitchFamily="18" charset="0"/>
                          <a:cs typeface="Times New Roman" panose="02020603050405020304" pitchFamily="18" charset="0"/>
                        </a:rPr>
                        <a:t>FUN STUFF</a:t>
                      </a: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rowSpan="4">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r>
                        <a:rPr lang="en-AU" sz="900">
                          <a:effectLst/>
                          <a:latin typeface="Calibri" panose="020F0502020204030204" pitchFamily="34" charset="0"/>
                          <a:ea typeface="Times New Roman" panose="02020603050405020304" pitchFamily="18" charset="0"/>
                          <a:cs typeface="Times New Roman" panose="02020603050405020304" pitchFamily="18" charset="0"/>
                        </a:rPr>
                        <a:t>FUN STUFF</a:t>
                      </a: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extLst>
                  <a:ext uri="{0D108BD9-81ED-4DB2-BD59-A6C34878D82A}">
                    <a16:rowId xmlns="" xmlns:a16="http://schemas.microsoft.com/office/drawing/2014/main" val="10001"/>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8:30 AM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02"/>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9:00 AM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rowSpan="16">
                  <a:txBody>
                    <a:bodyPr/>
                    <a:lstStyle/>
                    <a:p>
                      <a:pPr>
                        <a:lnSpc>
                          <a:spcPct val="107000"/>
                        </a:lnSpc>
                        <a:spcAft>
                          <a:spcPts val="0"/>
                        </a:spcAft>
                      </a:pP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r>
                        <a:rPr lang="en-AU" sz="900" dirty="0">
                          <a:effectLst/>
                          <a:latin typeface="Calibri" panose="020F0502020204030204" pitchFamily="34" charset="0"/>
                          <a:ea typeface="Times New Roman" panose="02020603050405020304" pitchFamily="18" charset="0"/>
                          <a:cs typeface="Times New Roman" panose="02020603050405020304" pitchFamily="18" charset="0"/>
                        </a:rPr>
                        <a:t>EXPERIMENTS</a:t>
                      </a:r>
                      <a:endParaRPr lang="en-AU" sz="5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03"/>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9:30 AM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04"/>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10:00 AM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rowSpan="4">
                  <a:txBody>
                    <a:bodyPr/>
                    <a:lstStyle/>
                    <a:p>
                      <a:pPr>
                        <a:lnSpc>
                          <a:spcPct val="107000"/>
                        </a:lnSpc>
                        <a:spcAft>
                          <a:spcPts val="0"/>
                        </a:spcAft>
                      </a:pPr>
                      <a:r>
                        <a:rPr lang="en-AU" sz="900" dirty="0">
                          <a:effectLst/>
                          <a:latin typeface="Calibri" panose="020F0502020204030204" pitchFamily="34" charset="0"/>
                          <a:ea typeface="Times New Roman" panose="02020603050405020304" pitchFamily="18" charset="0"/>
                          <a:cs typeface="Times New Roman" panose="02020603050405020304" pitchFamily="18" charset="0"/>
                        </a:rPr>
                        <a:t>EXPERIMENTS </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rowSpan="8">
                  <a:txBody>
                    <a:bodyPr/>
                    <a:lstStyle/>
                    <a:p>
                      <a:pPr>
                        <a:lnSpc>
                          <a:spcPct val="107000"/>
                        </a:lnSpc>
                        <a:spcAft>
                          <a:spcPts val="0"/>
                        </a:spcAft>
                      </a:pPr>
                      <a:r>
                        <a:rPr lang="en-AU" sz="900" dirty="0">
                          <a:effectLst/>
                          <a:latin typeface="Calibri" panose="020F0502020204030204" pitchFamily="34" charset="0"/>
                          <a:ea typeface="Times New Roman" panose="02020603050405020304" pitchFamily="18" charset="0"/>
                          <a:cs typeface="Times New Roman" panose="02020603050405020304" pitchFamily="18" charset="0"/>
                        </a:rPr>
                        <a:t>EXPERIMENTS</a:t>
                      </a:r>
                      <a:endParaRPr lang="en-AU"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rowSpan="4">
                  <a:txBody>
                    <a:bodyPr/>
                    <a:lstStyle/>
                    <a:p>
                      <a:pPr>
                        <a:lnSpc>
                          <a:spcPct val="107000"/>
                        </a:lnSpc>
                        <a:spcAft>
                          <a:spcPts val="0"/>
                        </a:spcAft>
                      </a:pPr>
                      <a:r>
                        <a:rPr lang="en-AU" sz="900" dirty="0">
                          <a:effectLst/>
                          <a:latin typeface="Calibri" panose="020F0502020204030204" pitchFamily="34" charset="0"/>
                          <a:ea typeface="Times New Roman" panose="02020603050405020304" pitchFamily="18" charset="0"/>
                          <a:cs typeface="Times New Roman" panose="02020603050405020304" pitchFamily="18" charset="0"/>
                        </a:rPr>
                        <a:t> THESIS WRITING</a:t>
                      </a:r>
                      <a:endParaRPr lang="en-AU"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rowSpan="4">
                  <a:txBody>
                    <a:bodyPr/>
                    <a:lstStyle/>
                    <a:p>
                      <a:pPr>
                        <a:lnSpc>
                          <a:spcPct val="107000"/>
                        </a:lnSpc>
                        <a:spcAft>
                          <a:spcPts val="0"/>
                        </a:spcAft>
                      </a:pPr>
                      <a:r>
                        <a:rPr lang="en-AU" sz="700" dirty="0">
                          <a:effectLst/>
                          <a:latin typeface="Calibri" panose="020F0502020204030204" pitchFamily="34" charset="0"/>
                          <a:ea typeface="Times New Roman" panose="02020603050405020304" pitchFamily="18" charset="0"/>
                          <a:cs typeface="Times New Roman" panose="02020603050405020304" pitchFamily="18" charset="0"/>
                        </a:rPr>
                        <a:t>EXPERIMENTS </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extLst>
                  <a:ext uri="{0D108BD9-81ED-4DB2-BD59-A6C34878D82A}">
                    <a16:rowId xmlns="" xmlns:a16="http://schemas.microsoft.com/office/drawing/2014/main" val="10005"/>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10:30 AM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rowSpan="13">
                  <a:txBody>
                    <a:bodyPr/>
                    <a:lstStyle/>
                    <a:p>
                      <a:pPr>
                        <a:lnSpc>
                          <a:spcPct val="107000"/>
                        </a:lnSpc>
                        <a:spcAft>
                          <a:spcPts val="0"/>
                        </a:spcAft>
                      </a:pPr>
                      <a:r>
                        <a:rPr lang="en-AU" sz="900" dirty="0">
                          <a:effectLst/>
                          <a:latin typeface="Calibri" panose="020F0502020204030204" pitchFamily="34" charset="0"/>
                          <a:ea typeface="Times New Roman" panose="02020603050405020304" pitchFamily="18" charset="0"/>
                          <a:cs typeface="Times New Roman" panose="02020603050405020304" pitchFamily="18" charset="0"/>
                        </a:rPr>
                        <a:t>WORK</a:t>
                      </a:r>
                      <a:endParaRPr lang="en-AU"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90000"/>
                      </a:schemeClr>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extLst>
                  <a:ext uri="{0D108BD9-81ED-4DB2-BD59-A6C34878D82A}">
                    <a16:rowId xmlns="" xmlns:a16="http://schemas.microsoft.com/office/drawing/2014/main" val="10006"/>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11:00 AM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extLst>
                  <a:ext uri="{0D108BD9-81ED-4DB2-BD59-A6C34878D82A}">
                    <a16:rowId xmlns="" xmlns:a16="http://schemas.microsoft.com/office/drawing/2014/main" val="10007"/>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11:30 AM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rowSpan="5">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r>
                        <a:rPr lang="en-AU" sz="900">
                          <a:effectLst/>
                          <a:latin typeface="Calibri" panose="020F0502020204030204" pitchFamily="34" charset="0"/>
                          <a:ea typeface="Times New Roman" panose="02020603050405020304" pitchFamily="18" charset="0"/>
                          <a:cs typeface="Times New Roman" panose="02020603050405020304" pitchFamily="18" charset="0"/>
                        </a:rPr>
                        <a:t>THESIS WRITING/</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AU" sz="900">
                          <a:effectLst/>
                          <a:latin typeface="Calibri" panose="020F0502020204030204" pitchFamily="34" charset="0"/>
                          <a:ea typeface="Times New Roman" panose="02020603050405020304" pitchFamily="18" charset="0"/>
                          <a:cs typeface="Times New Roman" panose="02020603050405020304" pitchFamily="18" charset="0"/>
                        </a:rPr>
                        <a:t>BUFFER</a:t>
                      </a: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extLst>
                  <a:ext uri="{0D108BD9-81ED-4DB2-BD59-A6C34878D82A}">
                    <a16:rowId xmlns="" xmlns:a16="http://schemas.microsoft.com/office/drawing/2014/main" val="10008"/>
                  </a:ext>
                </a:extLst>
              </a:tr>
              <a:tr h="224226">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12:00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8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rowSpan="10">
                  <a:txBody>
                    <a:bodyPr/>
                    <a:lstStyle/>
                    <a:p>
                      <a:pPr>
                        <a:lnSpc>
                          <a:spcPct val="107000"/>
                        </a:lnSpc>
                        <a:spcAft>
                          <a:spcPts val="0"/>
                        </a:spcAft>
                      </a:pP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r>
                        <a:rPr lang="en-AU" sz="900" dirty="0">
                          <a:effectLst/>
                          <a:latin typeface="Calibri" panose="020F0502020204030204" pitchFamily="34" charset="0"/>
                          <a:ea typeface="Times New Roman" panose="02020603050405020304" pitchFamily="18" charset="0"/>
                          <a:cs typeface="Times New Roman" panose="02020603050405020304" pitchFamily="18" charset="0"/>
                        </a:rPr>
                        <a:t>EXPERIMENTS</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09"/>
                  </a:ext>
                </a:extLst>
              </a:tr>
              <a:tr h="224226">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12:30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8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10"/>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1:00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rowSpan="4">
                  <a:txBody>
                    <a:bodyPr/>
                    <a:lstStyle/>
                    <a:p>
                      <a:pPr marL="0" marR="0" lvl="0" indent="0" algn="l" defTabSz="457200" rtl="0" eaLnBrk="1" fontAlgn="auto" latinLnBrk="0" hangingPunct="1">
                        <a:lnSpc>
                          <a:spcPct val="107000"/>
                        </a:lnSpc>
                        <a:spcBef>
                          <a:spcPts val="0"/>
                        </a:spcBef>
                        <a:spcAft>
                          <a:spcPts val="0"/>
                        </a:spcAft>
                        <a:buClrTx/>
                        <a:buSzTx/>
                        <a:buFontTx/>
                        <a:buNone/>
                        <a:tabLst/>
                        <a:defRPr/>
                      </a:pPr>
                      <a:r>
                        <a:rPr lang="en-AU" sz="900" dirty="0">
                          <a:effectLst/>
                          <a:latin typeface="Calibri" panose="020F0502020204030204" pitchFamily="34" charset="0"/>
                          <a:ea typeface="Times New Roman" panose="02020603050405020304" pitchFamily="18" charset="0"/>
                          <a:cs typeface="Times New Roman" panose="02020603050405020304" pitchFamily="18" charset="0"/>
                        </a:rPr>
                        <a:t> THESIS WRITING</a:t>
                      </a:r>
                      <a:endParaRPr lang="en-AU"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vMerge="1">
                  <a:txBody>
                    <a:bodyPr/>
                    <a:lstStyle/>
                    <a:p>
                      <a:endParaRPr lang="en-AU"/>
                    </a:p>
                  </a:txBody>
                  <a:tcPr/>
                </a:tc>
                <a:tc vMerge="1">
                  <a:txBody>
                    <a:bodyPr/>
                    <a:lstStyle/>
                    <a:p>
                      <a:endParaRPr lang="en-AU"/>
                    </a:p>
                  </a:txBody>
                  <a:tcPr/>
                </a:tc>
                <a:tc rowSpan="8">
                  <a:txBody>
                    <a:bodyPr/>
                    <a:lstStyle/>
                    <a:p>
                      <a:pPr>
                        <a:lnSpc>
                          <a:spcPct val="107000"/>
                        </a:lnSpc>
                        <a:spcAft>
                          <a:spcPts val="0"/>
                        </a:spcAft>
                      </a:pP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r>
                        <a:rPr lang="en-AU" sz="900" dirty="0">
                          <a:effectLst/>
                          <a:latin typeface="Calibri" panose="020F0502020204030204" pitchFamily="34" charset="0"/>
                          <a:ea typeface="Times New Roman" panose="02020603050405020304" pitchFamily="18" charset="0"/>
                          <a:cs typeface="Times New Roman" panose="02020603050405020304" pitchFamily="18" charset="0"/>
                        </a:rPr>
                        <a:t>THESIS WRITING</a:t>
                      </a: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2D050"/>
                    </a:solidFill>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11"/>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1:30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12"/>
                  </a:ext>
                </a:extLst>
              </a:tr>
              <a:tr h="204103">
                <a:tc>
                  <a:txBody>
                    <a:bodyPr/>
                    <a:lstStyle/>
                    <a:p>
                      <a:pPr algn="r">
                        <a:lnSpc>
                          <a:spcPct val="107000"/>
                        </a:lnSpc>
                        <a:spcAft>
                          <a:spcPts val="0"/>
                        </a:spcAft>
                      </a:pPr>
                      <a:r>
                        <a:rPr lang="en-AU" sz="700" b="1" dirty="0">
                          <a:effectLst/>
                          <a:latin typeface="Calibri" panose="020F0502020204030204" pitchFamily="34" charset="0"/>
                          <a:ea typeface="Times New Roman" panose="02020603050405020304" pitchFamily="18" charset="0"/>
                          <a:cs typeface="Times New Roman" panose="02020603050405020304" pitchFamily="18" charset="0"/>
                        </a:rPr>
                        <a:t>2:00 PM</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extLst>
                  <a:ext uri="{0D108BD9-81ED-4DB2-BD59-A6C34878D82A}">
                    <a16:rowId xmlns="" xmlns:a16="http://schemas.microsoft.com/office/drawing/2014/main" val="10013"/>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2:30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rowSpan="7">
                  <a:txBody>
                    <a:bodyPr/>
                    <a:lstStyle/>
                    <a:p>
                      <a:pPr>
                        <a:lnSpc>
                          <a:spcPct val="107000"/>
                        </a:lnSpc>
                        <a:spcAft>
                          <a:spcPts val="0"/>
                        </a:spcAft>
                      </a:pPr>
                      <a:r>
                        <a:rPr lang="en-AU" sz="900" dirty="0">
                          <a:effectLst/>
                          <a:latin typeface="Calibri" panose="020F0502020204030204" pitchFamily="34" charset="0"/>
                          <a:ea typeface="Calibri" panose="020F0502020204030204" pitchFamily="34" charset="0"/>
                          <a:cs typeface="Times New Roman" panose="02020603050405020304" pitchFamily="18" charset="0"/>
                        </a:rPr>
                        <a:t>FUN STUFF</a:t>
                      </a: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extLst>
                  <a:ext uri="{0D108BD9-81ED-4DB2-BD59-A6C34878D82A}">
                    <a16:rowId xmlns="" xmlns:a16="http://schemas.microsoft.com/office/drawing/2014/main" val="10014"/>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3:00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rowSpan="6">
                  <a:txBody>
                    <a:bodyPr/>
                    <a:lstStyle/>
                    <a:p>
                      <a:pPr>
                        <a:lnSpc>
                          <a:spcPct val="107000"/>
                        </a:lnSpc>
                        <a:spcAft>
                          <a:spcPts val="0"/>
                        </a:spcAft>
                      </a:pPr>
                      <a:r>
                        <a:rPr lang="en-AU" sz="900">
                          <a:effectLst/>
                          <a:latin typeface="Calibri" panose="020F0502020204030204" pitchFamily="34" charset="0"/>
                          <a:ea typeface="Times New Roman" panose="02020603050405020304" pitchFamily="18" charset="0"/>
                          <a:cs typeface="Times New Roman" panose="02020603050405020304" pitchFamily="18" charset="0"/>
                        </a:rPr>
                        <a:t>THESIS RESEARCH</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F0"/>
                    </a:solidFill>
                  </a:tcPr>
                </a:tc>
                <a:tc rowSpan="4">
                  <a:txBody>
                    <a:bodyPr/>
                    <a:lstStyle/>
                    <a:p>
                      <a:pPr>
                        <a:lnSpc>
                          <a:spcPct val="107000"/>
                        </a:lnSpc>
                        <a:spcAft>
                          <a:spcPts val="0"/>
                        </a:spcAft>
                      </a:pPr>
                      <a:r>
                        <a:rPr lang="en-AU" sz="800" dirty="0">
                          <a:effectLst/>
                          <a:latin typeface="Calibri" panose="020F0502020204030204" pitchFamily="34" charset="0"/>
                          <a:ea typeface="Times New Roman" panose="02020603050405020304" pitchFamily="18" charset="0"/>
                          <a:cs typeface="Times New Roman" panose="02020603050405020304" pitchFamily="18" charset="0"/>
                        </a:rPr>
                        <a:t> </a:t>
                      </a:r>
                      <a:r>
                        <a:rPr lang="en-AU" sz="900" dirty="0">
                          <a:effectLst/>
                          <a:latin typeface="Calibri" panose="020F0502020204030204" pitchFamily="34" charset="0"/>
                          <a:ea typeface="Times New Roman" panose="02020603050405020304" pitchFamily="18" charset="0"/>
                          <a:cs typeface="Times New Roman" panose="02020603050405020304" pitchFamily="18" charset="0"/>
                        </a:rPr>
                        <a:t>THESIS RESEARCH</a:t>
                      </a: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F0"/>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15"/>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3:30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16"/>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4:00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17"/>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4:30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18"/>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5:00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rowSpan="2">
                  <a:txBody>
                    <a:bodyPr/>
                    <a:lstStyle/>
                    <a:p>
                      <a:pPr>
                        <a:lnSpc>
                          <a:spcPct val="107000"/>
                        </a:lnSpc>
                        <a:spcAft>
                          <a:spcPts val="0"/>
                        </a:spcAft>
                      </a:pPr>
                      <a:r>
                        <a:rPr lang="en-AU" sz="900">
                          <a:effectLst/>
                          <a:latin typeface="Calibri" panose="020F0502020204030204" pitchFamily="34" charset="0"/>
                          <a:ea typeface="Times New Roman" panose="02020603050405020304" pitchFamily="18" charset="0"/>
                          <a:cs typeface="Times New Roman" panose="02020603050405020304" pitchFamily="18" charset="0"/>
                        </a:rPr>
                        <a:t>THESIS RESEARCH</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F0"/>
                    </a:solidFill>
                  </a:tcPr>
                </a:tc>
                <a:tc rowSpan="4">
                  <a:txBody>
                    <a:bodyPr/>
                    <a:lstStyle/>
                    <a:p>
                      <a:pPr>
                        <a:lnSpc>
                          <a:spcPct val="107000"/>
                        </a:lnSpc>
                        <a:spcAft>
                          <a:spcPts val="0"/>
                        </a:spcAft>
                      </a:pPr>
                      <a:r>
                        <a:rPr lang="en-AU" sz="900" dirty="0">
                          <a:effectLst/>
                          <a:latin typeface="Calibri" panose="020F0502020204030204" pitchFamily="34" charset="0"/>
                          <a:ea typeface="Times New Roman" panose="02020603050405020304" pitchFamily="18" charset="0"/>
                          <a:cs typeface="Times New Roman" panose="02020603050405020304" pitchFamily="18" charset="0"/>
                        </a:rPr>
                        <a:t>EXPERIMENTS</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00"/>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extLst>
                  <a:ext uri="{0D108BD9-81ED-4DB2-BD59-A6C34878D82A}">
                    <a16:rowId xmlns="" xmlns:a16="http://schemas.microsoft.com/office/drawing/2014/main" val="10019"/>
                  </a:ext>
                </a:extLst>
              </a:tr>
              <a:tr h="334108">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5:30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rowSpan="2">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r>
                        <a:rPr lang="en-AU" sz="900">
                          <a:effectLst/>
                          <a:latin typeface="Calibri" panose="020F0502020204030204" pitchFamily="34" charset="0"/>
                          <a:ea typeface="Times New Roman" panose="02020603050405020304" pitchFamily="18" charset="0"/>
                          <a:cs typeface="Times New Roman" panose="02020603050405020304" pitchFamily="18" charset="0"/>
                        </a:rPr>
                        <a:t>FUN STUFF</a:t>
                      </a: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vMerge="1">
                  <a:txBody>
                    <a:bodyPr/>
                    <a:lstStyle/>
                    <a:p>
                      <a:endParaRPr lang="en-AU"/>
                    </a:p>
                  </a:txBody>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extLst>
                  <a:ext uri="{0D108BD9-81ED-4DB2-BD59-A6C34878D82A}">
                    <a16:rowId xmlns="" xmlns:a16="http://schemas.microsoft.com/office/drawing/2014/main" val="10020"/>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6:00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rowSpan="6">
                  <a:txBody>
                    <a:bodyPr/>
                    <a:lstStyle/>
                    <a:p>
                      <a:pPr>
                        <a:lnSpc>
                          <a:spcPct val="107000"/>
                        </a:lnSpc>
                        <a:spcAft>
                          <a:spcPts val="0"/>
                        </a:spcAft>
                      </a:pP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r>
                        <a:rPr lang="en-AU" sz="900" dirty="0">
                          <a:effectLst/>
                          <a:latin typeface="Calibri" panose="020F0502020204030204" pitchFamily="34" charset="0"/>
                          <a:ea typeface="Times New Roman" panose="02020603050405020304" pitchFamily="18" charset="0"/>
                          <a:cs typeface="Times New Roman" panose="02020603050405020304" pitchFamily="18" charset="0"/>
                        </a:rPr>
                        <a:t>FUN STUFF/ BUFFER</a:t>
                      </a: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rowSpan="6">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r>
                        <a:rPr lang="en-AU" sz="900">
                          <a:effectLst/>
                          <a:latin typeface="Calibri" panose="020F0502020204030204" pitchFamily="34" charset="0"/>
                          <a:ea typeface="Times New Roman" panose="02020603050405020304" pitchFamily="18" charset="0"/>
                          <a:cs typeface="Times New Roman" panose="02020603050405020304" pitchFamily="18" charset="0"/>
                        </a:rPr>
                        <a:t>FUN STUFF/</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0"/>
                        </a:spcAft>
                      </a:pPr>
                      <a:r>
                        <a:rPr lang="en-AU" sz="900">
                          <a:effectLst/>
                          <a:latin typeface="Calibri" panose="020F0502020204030204" pitchFamily="34" charset="0"/>
                          <a:ea typeface="Times New Roman" panose="02020603050405020304" pitchFamily="18" charset="0"/>
                          <a:cs typeface="Times New Roman" panose="02020603050405020304" pitchFamily="18" charset="0"/>
                        </a:rPr>
                        <a:t>BUFFER</a:t>
                      </a: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C000"/>
                    </a:solidFill>
                  </a:tcPr>
                </a:tc>
                <a:tc rowSpan="6">
                  <a:txBody>
                    <a:bodyPr/>
                    <a:lstStyle/>
                    <a:p>
                      <a:pPr>
                        <a:lnSpc>
                          <a:spcPct val="107000"/>
                        </a:lnSpc>
                        <a:spcAft>
                          <a:spcPts val="0"/>
                        </a:spcAft>
                      </a:pPr>
                      <a:r>
                        <a:rPr lang="en-AU" sz="900" dirty="0">
                          <a:effectLst/>
                          <a:latin typeface="Calibri" panose="020F0502020204030204" pitchFamily="34" charset="0"/>
                          <a:ea typeface="Times New Roman" panose="02020603050405020304" pitchFamily="18" charset="0"/>
                          <a:cs typeface="Times New Roman" panose="02020603050405020304" pitchFamily="18" charset="0"/>
                        </a:rPr>
                        <a:t> THESIS RESEARCH / BUFFER</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extLst>
                  <a:ext uri="{0D108BD9-81ED-4DB2-BD59-A6C34878D82A}">
                    <a16:rowId xmlns="" xmlns:a16="http://schemas.microsoft.com/office/drawing/2014/main" val="10021"/>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6:30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22"/>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7:00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rowSpan="4">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r>
                        <a:rPr lang="en-AU" sz="900">
                          <a:effectLst/>
                          <a:latin typeface="Calibri" panose="020F0502020204030204" pitchFamily="34" charset="0"/>
                          <a:ea typeface="Times New Roman" panose="02020603050405020304" pitchFamily="18" charset="0"/>
                          <a:cs typeface="Times New Roman" panose="02020603050405020304" pitchFamily="18" charset="0"/>
                        </a:rPr>
                        <a:t>THESIS RESEARCH</a:t>
                      </a: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F0"/>
                    </a:solidFill>
                  </a:tcPr>
                </a:tc>
                <a:tc rowSpan="4">
                  <a:txBody>
                    <a:bodyPr/>
                    <a:lstStyle/>
                    <a:p>
                      <a:pPr>
                        <a:lnSpc>
                          <a:spcPct val="107000"/>
                        </a:lnSpc>
                        <a:spcAft>
                          <a:spcPts val="0"/>
                        </a:spcAft>
                      </a:pP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r>
                        <a:rPr lang="en-AU" sz="9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HOBBY</a:t>
                      </a:r>
                      <a:r>
                        <a:rPr lang="en-AU" sz="6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2060"/>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23"/>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7:30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24"/>
                  </a:ext>
                </a:extLst>
              </a:tr>
              <a:tr h="204103">
                <a:tc>
                  <a:txBody>
                    <a:bodyPr/>
                    <a:lstStyle/>
                    <a:p>
                      <a:pPr algn="r">
                        <a:lnSpc>
                          <a:spcPct val="107000"/>
                        </a:lnSpc>
                        <a:spcAft>
                          <a:spcPts val="0"/>
                        </a:spcAft>
                      </a:pPr>
                      <a:r>
                        <a:rPr lang="en-AU" sz="700" b="1">
                          <a:effectLst/>
                          <a:latin typeface="Calibri" panose="020F0502020204030204" pitchFamily="34" charset="0"/>
                          <a:ea typeface="Times New Roman" panose="02020603050405020304" pitchFamily="18" charset="0"/>
                          <a:cs typeface="Times New Roman" panose="02020603050405020304" pitchFamily="18" charset="0"/>
                        </a:rPr>
                        <a:t>8:00 PM</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rowSpan="2">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r>
                        <a:rPr lang="en-AU" sz="900">
                          <a:effectLst/>
                          <a:latin typeface="Calibri" panose="020F0502020204030204" pitchFamily="34" charset="0"/>
                          <a:ea typeface="Times New Roman" panose="02020603050405020304" pitchFamily="18" charset="0"/>
                          <a:cs typeface="Times New Roman" panose="02020603050405020304" pitchFamily="18" charset="0"/>
                        </a:rPr>
                        <a:t>THESIS RESEARCH</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F0"/>
                    </a:solidFill>
                  </a:tcPr>
                </a:tc>
                <a:tc vMerge="1">
                  <a:txBody>
                    <a:bodyPr/>
                    <a:lstStyle/>
                    <a:p>
                      <a:endParaRPr lang="en-AU"/>
                    </a:p>
                  </a:txBody>
                  <a:tcPr/>
                </a:tc>
                <a:tc vMerge="1">
                  <a:txBody>
                    <a:bodyPr/>
                    <a:lstStyle/>
                    <a:p>
                      <a:endParaRPr lang="en-AU"/>
                    </a:p>
                  </a:txBody>
                  <a:tcPr/>
                </a:tc>
                <a:tc rowSpan="2">
                  <a:txBody>
                    <a:bodyPr/>
                    <a:lstStyle/>
                    <a:p>
                      <a:pPr>
                        <a:lnSpc>
                          <a:spcPct val="107000"/>
                        </a:lnSpc>
                        <a:spcAft>
                          <a:spcPts val="0"/>
                        </a:spcAft>
                      </a:pPr>
                      <a:r>
                        <a:rPr lang="en-AU" sz="600">
                          <a:effectLst/>
                          <a:latin typeface="Calibri" panose="020F0502020204030204" pitchFamily="34" charset="0"/>
                          <a:ea typeface="Times New Roman" panose="02020603050405020304" pitchFamily="18" charset="0"/>
                          <a:cs typeface="Times New Roman" panose="02020603050405020304" pitchFamily="18" charset="0"/>
                        </a:rPr>
                        <a:t> </a:t>
                      </a:r>
                      <a:r>
                        <a:rPr lang="en-AU" sz="900">
                          <a:effectLst/>
                          <a:latin typeface="Calibri" panose="020F0502020204030204" pitchFamily="34" charset="0"/>
                          <a:ea typeface="Times New Roman" panose="02020603050405020304" pitchFamily="18" charset="0"/>
                          <a:cs typeface="Times New Roman" panose="02020603050405020304" pitchFamily="18" charset="0"/>
                        </a:rPr>
                        <a:t>THESIS RESEARCH</a:t>
                      </a:r>
                      <a:endParaRPr lang="en-AU" sz="70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B0F0"/>
                    </a:solidFill>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25"/>
                  </a:ext>
                </a:extLst>
              </a:tr>
              <a:tr h="334108">
                <a:tc>
                  <a:txBody>
                    <a:bodyPr/>
                    <a:lstStyle/>
                    <a:p>
                      <a:pPr algn="r">
                        <a:lnSpc>
                          <a:spcPct val="107000"/>
                        </a:lnSpc>
                        <a:spcAft>
                          <a:spcPts val="0"/>
                        </a:spcAft>
                      </a:pPr>
                      <a:r>
                        <a:rPr lang="en-AU" sz="700" b="1" dirty="0">
                          <a:effectLst/>
                          <a:latin typeface="Calibri" panose="020F0502020204030204" pitchFamily="34" charset="0"/>
                          <a:ea typeface="Times New Roman" panose="02020603050405020304" pitchFamily="18" charset="0"/>
                          <a:cs typeface="Times New Roman" panose="02020603050405020304" pitchFamily="18" charset="0"/>
                        </a:rPr>
                        <a:t>8:30 PM</a:t>
                      </a:r>
                      <a:endParaRPr lang="en-AU"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2560" marR="4256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tc vMerge="1">
                  <a:txBody>
                    <a:bodyPr/>
                    <a:lstStyle/>
                    <a:p>
                      <a:endParaRPr lang="en-AU"/>
                    </a:p>
                  </a:txBody>
                  <a:tcPr/>
                </a:tc>
                <a:extLst>
                  <a:ext uri="{0D108BD9-81ED-4DB2-BD59-A6C34878D82A}">
                    <a16:rowId xmlns="" xmlns:a16="http://schemas.microsoft.com/office/drawing/2014/main" val="10026"/>
                  </a:ext>
                </a:extLst>
              </a:tr>
            </a:tbl>
          </a:graphicData>
        </a:graphic>
      </p:graphicFrame>
      <p:sp>
        <p:nvSpPr>
          <p:cNvPr id="2" name="Footer Placeholder 1"/>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3" name="Slide Number Placeholder 2"/>
          <p:cNvSpPr>
            <a:spLocks noGrp="1"/>
          </p:cNvSpPr>
          <p:nvPr>
            <p:ph type="sldNum" sz="quarter" idx="4"/>
          </p:nvPr>
        </p:nvSpPr>
        <p:spPr/>
        <p:txBody>
          <a:bodyPr/>
          <a:lstStyle/>
          <a:p>
            <a:fld id="{2955F7EB-7CF7-9B43-9B9B-E7CB76D2380D}" type="slidenum">
              <a:rPr lang="en-AU" smtClean="0">
                <a:solidFill>
                  <a:srgbClr val="FFFFFF"/>
                </a:solidFill>
              </a:rPr>
              <a:pPr/>
              <a:t>15</a:t>
            </a:fld>
            <a:endParaRPr lang="en-AU">
              <a:solidFill>
                <a:srgbClr val="FFFFFF"/>
              </a:solidFill>
            </a:endParaRPr>
          </a:p>
        </p:txBody>
      </p:sp>
    </p:spTree>
    <p:extLst>
      <p:ext uri="{BB962C8B-B14F-4D97-AF65-F5344CB8AC3E}">
        <p14:creationId xmlns:p14="http://schemas.microsoft.com/office/powerpoint/2010/main" val="12366062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27448" y="548680"/>
            <a:ext cx="9692640" cy="845514"/>
          </a:xfrm>
        </p:spPr>
        <p:txBody>
          <a:bodyPr/>
          <a:lstStyle/>
          <a:p>
            <a:r>
              <a:rPr lang="en-AU" smtClean="0"/>
              <a:t>To-do lists</a:t>
            </a:r>
            <a:endParaRPr lang="en-AU" dirty="0"/>
          </a:p>
        </p:txBody>
      </p:sp>
      <p:graphicFrame>
        <p:nvGraphicFramePr>
          <p:cNvPr id="3" name="Table 2"/>
          <p:cNvGraphicFramePr>
            <a:graphicFrameLocks noGrp="1"/>
          </p:cNvGraphicFramePr>
          <p:nvPr>
            <p:extLst/>
          </p:nvPr>
        </p:nvGraphicFramePr>
        <p:xfrm>
          <a:off x="1261872" y="1775234"/>
          <a:ext cx="4978144" cy="4952589"/>
        </p:xfrm>
        <a:graphic>
          <a:graphicData uri="http://schemas.openxmlformats.org/drawingml/2006/table">
            <a:tbl>
              <a:tblPr/>
              <a:tblGrid>
                <a:gridCol w="1322077">
                  <a:extLst>
                    <a:ext uri="{9D8B030D-6E8A-4147-A177-3AD203B41FA5}">
                      <a16:colId xmlns="" xmlns:a16="http://schemas.microsoft.com/office/drawing/2014/main" val="20000"/>
                    </a:ext>
                  </a:extLst>
                </a:gridCol>
                <a:gridCol w="3656067">
                  <a:extLst>
                    <a:ext uri="{9D8B030D-6E8A-4147-A177-3AD203B41FA5}">
                      <a16:colId xmlns="" xmlns:a16="http://schemas.microsoft.com/office/drawing/2014/main" val="20001"/>
                    </a:ext>
                  </a:extLst>
                </a:gridCol>
              </a:tblGrid>
              <a:tr h="417609">
                <a:tc>
                  <a:txBody>
                    <a:bodyPr/>
                    <a:lstStyle/>
                    <a:p>
                      <a:pPr fontAlgn="t"/>
                      <a:r>
                        <a:rPr lang="en-AU" sz="1800" b="1" dirty="0">
                          <a:effectLst/>
                        </a:rPr>
                        <a:t>Tool</a:t>
                      </a:r>
                      <a:endParaRPr lang="en-AU" sz="1800" dirty="0">
                        <a:effectLst/>
                      </a:endParaRPr>
                    </a:p>
                  </a:txBody>
                  <a:tcPr marL="29258" marR="29258" marT="29258" marB="29258">
                    <a:lnL>
                      <a:noFill/>
                    </a:lnL>
                    <a:lnR>
                      <a:noFill/>
                    </a:lnR>
                    <a:lnT>
                      <a:noFill/>
                    </a:lnT>
                    <a:lnB>
                      <a:noFill/>
                    </a:lnB>
                    <a:solidFill>
                      <a:srgbClr val="FFFFFF"/>
                    </a:solidFill>
                  </a:tcPr>
                </a:tc>
                <a:tc>
                  <a:txBody>
                    <a:bodyPr/>
                    <a:lstStyle/>
                    <a:p>
                      <a:pPr fontAlgn="t"/>
                      <a:r>
                        <a:rPr lang="en-AU" sz="1800" b="1">
                          <a:effectLst/>
                        </a:rPr>
                        <a:t>Description</a:t>
                      </a:r>
                      <a:endParaRPr lang="en-AU" sz="1800">
                        <a:effectLst/>
                      </a:endParaRPr>
                    </a:p>
                  </a:txBody>
                  <a:tcPr marL="29258" marR="29258" marT="29258" marB="29258">
                    <a:lnL>
                      <a:noFill/>
                    </a:lnL>
                    <a:lnR>
                      <a:noFill/>
                    </a:lnR>
                    <a:lnT>
                      <a:noFill/>
                    </a:lnT>
                    <a:lnB>
                      <a:noFill/>
                    </a:lnB>
                    <a:solidFill>
                      <a:srgbClr val="FFFFFF"/>
                    </a:solidFill>
                  </a:tcPr>
                </a:tc>
                <a:extLst>
                  <a:ext uri="{0D108BD9-81ED-4DB2-BD59-A6C34878D82A}">
                    <a16:rowId xmlns="" xmlns:a16="http://schemas.microsoft.com/office/drawing/2014/main" val="10000"/>
                  </a:ext>
                </a:extLst>
              </a:tr>
              <a:tr h="1082605">
                <a:tc>
                  <a:txBody>
                    <a:bodyPr/>
                    <a:lstStyle/>
                    <a:p>
                      <a:pPr fontAlgn="t"/>
                      <a:r>
                        <a:rPr lang="en-AU" sz="1800">
                          <a:solidFill>
                            <a:srgbClr val="4C6E78"/>
                          </a:solidFill>
                          <a:effectLst/>
                          <a:hlinkClick r:id="rId3"/>
                        </a:rPr>
                        <a:t>Wunderlist</a:t>
                      </a:r>
                      <a:endParaRPr lang="en-AU" sz="1800">
                        <a:effectLst/>
                      </a:endParaRPr>
                    </a:p>
                  </a:txBody>
                  <a:tcPr marL="29258" marR="29258" marT="29258" marB="29258">
                    <a:lnL>
                      <a:noFill/>
                    </a:lnL>
                    <a:lnR>
                      <a:noFill/>
                    </a:lnR>
                    <a:lnT>
                      <a:noFill/>
                    </a:lnT>
                    <a:lnB>
                      <a:noFill/>
                    </a:lnB>
                    <a:solidFill>
                      <a:srgbClr val="FFFFFF"/>
                    </a:solidFill>
                  </a:tcPr>
                </a:tc>
                <a:tc>
                  <a:txBody>
                    <a:bodyPr/>
                    <a:lstStyle/>
                    <a:p>
                      <a:pPr fontAlgn="t"/>
                      <a:r>
                        <a:rPr lang="en-AU" sz="1800" dirty="0">
                          <a:effectLst/>
                        </a:rPr>
                        <a:t>A simple list application for making a quick to-do list that you can access on multiple devices</a:t>
                      </a:r>
                    </a:p>
                  </a:txBody>
                  <a:tcPr marL="29258" marR="29258" marT="29258" marB="29258">
                    <a:lnL>
                      <a:noFill/>
                    </a:lnL>
                    <a:lnR>
                      <a:noFill/>
                    </a:lnR>
                    <a:lnT>
                      <a:noFill/>
                    </a:lnT>
                    <a:lnB>
                      <a:noFill/>
                    </a:lnB>
                    <a:solidFill>
                      <a:srgbClr val="FFFFFF"/>
                    </a:solidFill>
                  </a:tcPr>
                </a:tc>
                <a:extLst>
                  <a:ext uri="{0D108BD9-81ED-4DB2-BD59-A6C34878D82A}">
                    <a16:rowId xmlns="" xmlns:a16="http://schemas.microsoft.com/office/drawing/2014/main" val="10001"/>
                  </a:ext>
                </a:extLst>
              </a:tr>
              <a:tr h="1082605">
                <a:tc>
                  <a:txBody>
                    <a:bodyPr/>
                    <a:lstStyle/>
                    <a:p>
                      <a:pPr fontAlgn="t"/>
                      <a:r>
                        <a:rPr lang="en-AU" sz="1800" dirty="0">
                          <a:solidFill>
                            <a:srgbClr val="4C6E78"/>
                          </a:solidFill>
                          <a:effectLst/>
                          <a:hlinkClick r:id="rId4"/>
                        </a:rPr>
                        <a:t>Evernote</a:t>
                      </a:r>
                      <a:endParaRPr lang="en-AU" sz="1800" dirty="0">
                        <a:effectLst/>
                      </a:endParaRPr>
                    </a:p>
                  </a:txBody>
                  <a:tcPr marL="29258" marR="29258" marT="29258" marB="29258">
                    <a:lnL>
                      <a:noFill/>
                    </a:lnL>
                    <a:lnR>
                      <a:noFill/>
                    </a:lnR>
                    <a:lnT>
                      <a:noFill/>
                    </a:lnT>
                    <a:lnB>
                      <a:noFill/>
                    </a:lnB>
                    <a:solidFill>
                      <a:srgbClr val="FFFFFF"/>
                    </a:solidFill>
                  </a:tcPr>
                </a:tc>
                <a:tc>
                  <a:txBody>
                    <a:bodyPr/>
                    <a:lstStyle/>
                    <a:p>
                      <a:pPr fontAlgn="t"/>
                      <a:r>
                        <a:rPr lang="en-AU" sz="1800" dirty="0">
                          <a:effectLst/>
                        </a:rPr>
                        <a:t>Also a list application but includes lots of other tools such as notetaking. Has a free and a paid version</a:t>
                      </a:r>
                    </a:p>
                  </a:txBody>
                  <a:tcPr marL="29258" marR="29258" marT="29258" marB="29258">
                    <a:lnL>
                      <a:noFill/>
                    </a:lnL>
                    <a:lnR>
                      <a:noFill/>
                    </a:lnR>
                    <a:lnT>
                      <a:noFill/>
                    </a:lnT>
                    <a:lnB>
                      <a:noFill/>
                    </a:lnB>
                    <a:solidFill>
                      <a:srgbClr val="FFFFFF"/>
                    </a:solidFill>
                  </a:tcPr>
                </a:tc>
                <a:extLst>
                  <a:ext uri="{0D108BD9-81ED-4DB2-BD59-A6C34878D82A}">
                    <a16:rowId xmlns="" xmlns:a16="http://schemas.microsoft.com/office/drawing/2014/main" val="10002"/>
                  </a:ext>
                </a:extLst>
              </a:tr>
              <a:tr h="752188">
                <a:tc>
                  <a:txBody>
                    <a:bodyPr/>
                    <a:lstStyle/>
                    <a:p>
                      <a:pPr fontAlgn="t"/>
                      <a:r>
                        <a:rPr lang="en-AU" sz="1800">
                          <a:solidFill>
                            <a:srgbClr val="4C6E78"/>
                          </a:solidFill>
                          <a:effectLst/>
                          <a:hlinkClick r:id="rId5"/>
                        </a:rPr>
                        <a:t>Google Keep</a:t>
                      </a:r>
                      <a:endParaRPr lang="en-AU" sz="1800">
                        <a:effectLst/>
                      </a:endParaRPr>
                    </a:p>
                  </a:txBody>
                  <a:tcPr marL="29258" marR="29258" marT="29258" marB="29258">
                    <a:lnL>
                      <a:noFill/>
                    </a:lnL>
                    <a:lnR>
                      <a:noFill/>
                    </a:lnR>
                    <a:lnT>
                      <a:noFill/>
                    </a:lnT>
                    <a:lnB>
                      <a:noFill/>
                    </a:lnB>
                    <a:solidFill>
                      <a:srgbClr val="FFFFFF"/>
                    </a:solidFill>
                  </a:tcPr>
                </a:tc>
                <a:tc>
                  <a:txBody>
                    <a:bodyPr/>
                    <a:lstStyle/>
                    <a:p>
                      <a:pPr fontAlgn="t"/>
                      <a:r>
                        <a:rPr lang="en-AU" sz="1800">
                          <a:effectLst/>
                        </a:rPr>
                        <a:t>Works like post-it notes that you can colour code. Simple, free and effective</a:t>
                      </a:r>
                    </a:p>
                  </a:txBody>
                  <a:tcPr marL="29258" marR="29258" marT="29258" marB="29258">
                    <a:lnL>
                      <a:noFill/>
                    </a:lnL>
                    <a:lnR>
                      <a:noFill/>
                    </a:lnR>
                    <a:lnT>
                      <a:noFill/>
                    </a:lnT>
                    <a:lnB>
                      <a:noFill/>
                    </a:lnB>
                    <a:solidFill>
                      <a:srgbClr val="FFFFFF"/>
                    </a:solidFill>
                  </a:tcPr>
                </a:tc>
                <a:extLst>
                  <a:ext uri="{0D108BD9-81ED-4DB2-BD59-A6C34878D82A}">
                    <a16:rowId xmlns="" xmlns:a16="http://schemas.microsoft.com/office/drawing/2014/main" val="10003"/>
                  </a:ext>
                </a:extLst>
              </a:tr>
              <a:tr h="1415103">
                <a:tc>
                  <a:txBody>
                    <a:bodyPr/>
                    <a:lstStyle/>
                    <a:p>
                      <a:pPr fontAlgn="t"/>
                      <a:r>
                        <a:rPr lang="en-AU" sz="1800" dirty="0">
                          <a:solidFill>
                            <a:srgbClr val="4C6E78"/>
                          </a:solidFill>
                          <a:effectLst/>
                          <a:hlinkClick r:id="rId6"/>
                        </a:rPr>
                        <a:t>Trello</a:t>
                      </a:r>
                      <a:endParaRPr lang="en-AU" sz="1800" dirty="0">
                        <a:effectLst/>
                      </a:endParaRPr>
                    </a:p>
                  </a:txBody>
                  <a:tcPr marL="29258" marR="29258" marT="29258" marB="29258">
                    <a:lnL>
                      <a:noFill/>
                    </a:lnL>
                    <a:lnR>
                      <a:noFill/>
                    </a:lnR>
                    <a:lnT>
                      <a:noFill/>
                    </a:lnT>
                    <a:lnB>
                      <a:noFill/>
                    </a:lnB>
                    <a:solidFill>
                      <a:srgbClr val="FFFFFF"/>
                    </a:solidFill>
                  </a:tcPr>
                </a:tc>
                <a:tc>
                  <a:txBody>
                    <a:bodyPr/>
                    <a:lstStyle/>
                    <a:p>
                      <a:pPr fontAlgn="t"/>
                      <a:r>
                        <a:rPr lang="en-AU" sz="1800" dirty="0">
                          <a:effectLst/>
                        </a:rPr>
                        <a:t>A more serious project management tool that allows you to share lists with others and allocate tasks across a group</a:t>
                      </a:r>
                    </a:p>
                  </a:txBody>
                  <a:tcPr marL="29258" marR="29258" marT="29258" marB="29258">
                    <a:lnL>
                      <a:noFill/>
                    </a:lnL>
                    <a:lnR>
                      <a:noFill/>
                    </a:lnR>
                    <a:lnT>
                      <a:noFill/>
                    </a:lnT>
                    <a:lnB>
                      <a:noFill/>
                    </a:lnB>
                    <a:solidFill>
                      <a:srgbClr val="FFFFFF"/>
                    </a:solidFill>
                  </a:tcPr>
                </a:tc>
                <a:extLst>
                  <a:ext uri="{0D108BD9-81ED-4DB2-BD59-A6C34878D82A}">
                    <a16:rowId xmlns="" xmlns:a16="http://schemas.microsoft.com/office/drawing/2014/main" val="10004"/>
                  </a:ext>
                </a:extLst>
              </a:tr>
            </a:tbl>
          </a:graphicData>
        </a:graphic>
      </p:graphicFrame>
      <p:pic>
        <p:nvPicPr>
          <p:cNvPr id="5" name="Picture 4"/>
          <p:cNvPicPr>
            <a:picLocks noChangeAspect="1"/>
          </p:cNvPicPr>
          <p:nvPr/>
        </p:nvPicPr>
        <p:blipFill>
          <a:blip r:embed="rId7"/>
          <a:stretch>
            <a:fillRect/>
          </a:stretch>
        </p:blipFill>
        <p:spPr>
          <a:xfrm>
            <a:off x="6456041" y="1084435"/>
            <a:ext cx="3456383" cy="3662041"/>
          </a:xfrm>
          <a:prstGeom prst="rect">
            <a:avLst/>
          </a:prstGeom>
          <a:ln>
            <a:solidFill>
              <a:schemeClr val="tx1"/>
            </a:solidFill>
          </a:ln>
        </p:spPr>
      </p:pic>
      <p:pic>
        <p:nvPicPr>
          <p:cNvPr id="6" name="Picture 5"/>
          <p:cNvPicPr>
            <a:picLocks noChangeAspect="1"/>
          </p:cNvPicPr>
          <p:nvPr/>
        </p:nvPicPr>
        <p:blipFill>
          <a:blip r:embed="rId8"/>
          <a:stretch>
            <a:fillRect/>
          </a:stretch>
        </p:blipFill>
        <p:spPr>
          <a:xfrm>
            <a:off x="8653464" y="2839205"/>
            <a:ext cx="2362396" cy="3595707"/>
          </a:xfrm>
          <a:prstGeom prst="rect">
            <a:avLst/>
          </a:prstGeom>
          <a:ln>
            <a:solidFill>
              <a:schemeClr val="tx1"/>
            </a:solidFill>
          </a:ln>
        </p:spPr>
      </p:pic>
      <p:sp>
        <p:nvSpPr>
          <p:cNvPr id="8" name="Footer Placeholder 7"/>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10" name="Slide Number Placeholder 9"/>
          <p:cNvSpPr>
            <a:spLocks noGrp="1"/>
          </p:cNvSpPr>
          <p:nvPr>
            <p:ph type="sldNum" sz="quarter" idx="4"/>
          </p:nvPr>
        </p:nvSpPr>
        <p:spPr/>
        <p:txBody>
          <a:bodyPr/>
          <a:lstStyle/>
          <a:p>
            <a:fld id="{2955F7EB-7CF7-9B43-9B9B-E7CB76D2380D}" type="slidenum">
              <a:rPr lang="en-AU" smtClean="0">
                <a:solidFill>
                  <a:srgbClr val="FFFFFF"/>
                </a:solidFill>
              </a:rPr>
              <a:pPr/>
              <a:t>16</a:t>
            </a:fld>
            <a:endParaRPr lang="en-AU">
              <a:solidFill>
                <a:srgbClr val="FFFFFF"/>
              </a:solidFill>
            </a:endParaRPr>
          </a:p>
        </p:txBody>
      </p:sp>
    </p:spTree>
    <p:extLst>
      <p:ext uri="{BB962C8B-B14F-4D97-AF65-F5344CB8AC3E}">
        <p14:creationId xmlns:p14="http://schemas.microsoft.com/office/powerpoint/2010/main" val="26893556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a:xfrm>
            <a:off x="11568608" y="6434912"/>
            <a:ext cx="524488" cy="304227"/>
          </a:xfrm>
        </p:spPr>
        <p:txBody>
          <a:bodyPr/>
          <a:lstStyle/>
          <a:p>
            <a:pPr>
              <a:defRPr/>
            </a:pPr>
            <a:fld id="{909C46FD-9A9D-DA47-8CDC-58D7B3BA340D}" type="slidenum">
              <a:rPr lang="en-AU" smtClean="0">
                <a:solidFill>
                  <a:srgbClr val="000000"/>
                </a:solidFill>
              </a:rPr>
              <a:pPr>
                <a:defRPr/>
              </a:pPr>
              <a:t>17</a:t>
            </a:fld>
            <a:endParaRPr lang="en-AU">
              <a:solidFill>
                <a:srgbClr val="000000"/>
              </a:solidFill>
            </a:endParaRPr>
          </a:p>
        </p:txBody>
      </p:sp>
      <p:sp>
        <p:nvSpPr>
          <p:cNvPr id="6" name="TextBox 5"/>
          <p:cNvSpPr txBox="1"/>
          <p:nvPr/>
        </p:nvSpPr>
        <p:spPr>
          <a:xfrm>
            <a:off x="1775520" y="188642"/>
            <a:ext cx="8784976" cy="646331"/>
          </a:xfrm>
          <a:prstGeom prst="rect">
            <a:avLst/>
          </a:prstGeom>
          <a:noFill/>
        </p:spPr>
        <p:txBody>
          <a:bodyPr wrap="square" rtlCol="0">
            <a:spAutoFit/>
          </a:bodyPr>
          <a:lstStyle/>
          <a:p>
            <a:pPr algn="ctr">
              <a:defRPr/>
            </a:pPr>
            <a:r>
              <a:rPr lang="en-AU" sz="3600" dirty="0">
                <a:solidFill>
                  <a:srgbClr val="FFFFFF"/>
                </a:solidFill>
                <a:latin typeface="Segoe UI"/>
                <a:ea typeface="MS PGothic" panose="020B0600070205080204" pitchFamily="34" charset="-128"/>
              </a:rPr>
              <a:t>How do you work out what to prioritise?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9576" y="870403"/>
            <a:ext cx="7308304" cy="5481228"/>
          </a:xfrm>
          <a:prstGeom prst="rect">
            <a:avLst/>
          </a:prstGeom>
        </p:spPr>
      </p:pic>
      <p:sp>
        <p:nvSpPr>
          <p:cNvPr id="2" name="Rectangle 1"/>
          <p:cNvSpPr/>
          <p:nvPr/>
        </p:nvSpPr>
        <p:spPr>
          <a:xfrm>
            <a:off x="7392144" y="2996952"/>
            <a:ext cx="1896673" cy="461665"/>
          </a:xfrm>
          <a:prstGeom prst="rect">
            <a:avLst/>
          </a:prstGeom>
        </p:spPr>
        <p:txBody>
          <a:bodyPr wrap="none">
            <a:spAutoFit/>
          </a:bodyPr>
          <a:lstStyle/>
          <a:p>
            <a:r>
              <a:rPr lang="en-AU" sz="2400" dirty="0">
                <a:solidFill>
                  <a:srgbClr val="FFFFFF"/>
                </a:solidFill>
                <a:latin typeface="Arial" panose="020B0604020202020204" pitchFamily="34" charset="0"/>
                <a:ea typeface="MS PGothic" panose="020B0600070205080204" pitchFamily="34" charset="-128"/>
              </a:rPr>
              <a:t>Experiments</a:t>
            </a:r>
            <a:endParaRPr lang="en-AU" sz="2400" dirty="0">
              <a:solidFill>
                <a:srgbClr val="000000"/>
              </a:solidFill>
              <a:latin typeface="Arial" panose="020B0604020202020204" pitchFamily="34" charset="0"/>
              <a:ea typeface="MS PGothic" panose="020B0600070205080204" pitchFamily="34" charset="-128"/>
            </a:endParaRPr>
          </a:p>
        </p:txBody>
      </p:sp>
      <p:sp>
        <p:nvSpPr>
          <p:cNvPr id="7" name="Rectangle 6"/>
          <p:cNvSpPr/>
          <p:nvPr/>
        </p:nvSpPr>
        <p:spPr>
          <a:xfrm>
            <a:off x="1559496" y="4797152"/>
            <a:ext cx="1719573" cy="461665"/>
          </a:xfrm>
          <a:prstGeom prst="rect">
            <a:avLst/>
          </a:prstGeom>
        </p:spPr>
        <p:txBody>
          <a:bodyPr wrap="none">
            <a:spAutoFit/>
          </a:bodyPr>
          <a:lstStyle/>
          <a:p>
            <a:r>
              <a:rPr lang="en-AU" sz="2400" dirty="0">
                <a:solidFill>
                  <a:srgbClr val="FFFFFF"/>
                </a:solidFill>
                <a:latin typeface="Arial" panose="020B0604020202020204" pitchFamily="34" charset="0"/>
                <a:ea typeface="MS PGothic" panose="020B0600070205080204" pitchFamily="34" charset="-128"/>
              </a:rPr>
              <a:t>Workshops</a:t>
            </a:r>
            <a:endParaRPr lang="en-AU" sz="2400" dirty="0">
              <a:solidFill>
                <a:srgbClr val="000000"/>
              </a:solidFill>
              <a:latin typeface="Arial" panose="020B0604020202020204" pitchFamily="34" charset="0"/>
              <a:ea typeface="MS PGothic" panose="020B0600070205080204" pitchFamily="34" charset="-128"/>
            </a:endParaRPr>
          </a:p>
        </p:txBody>
      </p:sp>
      <p:sp>
        <p:nvSpPr>
          <p:cNvPr id="8" name="Rectangle 7"/>
          <p:cNvSpPr/>
          <p:nvPr/>
        </p:nvSpPr>
        <p:spPr>
          <a:xfrm>
            <a:off x="8663823" y="4443458"/>
            <a:ext cx="1486304" cy="461665"/>
          </a:xfrm>
          <a:prstGeom prst="rect">
            <a:avLst/>
          </a:prstGeom>
        </p:spPr>
        <p:txBody>
          <a:bodyPr wrap="none">
            <a:spAutoFit/>
          </a:bodyPr>
          <a:lstStyle/>
          <a:p>
            <a:r>
              <a:rPr lang="en-AU" sz="2400" dirty="0">
                <a:solidFill>
                  <a:srgbClr val="FFFFFF"/>
                </a:solidFill>
                <a:latin typeface="Arial" panose="020B0604020202020204" pitchFamily="34" charset="0"/>
                <a:ea typeface="MS PGothic" panose="020B0600070205080204" pitchFamily="34" charset="-128"/>
              </a:rPr>
              <a:t>Seminars</a:t>
            </a:r>
            <a:endParaRPr lang="en-AU" sz="2400" dirty="0">
              <a:solidFill>
                <a:srgbClr val="000000"/>
              </a:solidFill>
              <a:latin typeface="Arial" panose="020B0604020202020204" pitchFamily="34" charset="0"/>
              <a:ea typeface="MS PGothic" panose="020B0600070205080204" pitchFamily="34" charset="-128"/>
            </a:endParaRPr>
          </a:p>
        </p:txBody>
      </p:sp>
    </p:spTree>
    <p:extLst>
      <p:ext uri="{BB962C8B-B14F-4D97-AF65-F5344CB8AC3E}">
        <p14:creationId xmlns:p14="http://schemas.microsoft.com/office/powerpoint/2010/main" val="30493466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3592" y="19454"/>
            <a:ext cx="8136905" cy="500751"/>
          </a:xfrm>
        </p:spPr>
        <p:txBody>
          <a:bodyPr>
            <a:normAutofit fontScale="90000"/>
          </a:bodyPr>
          <a:lstStyle/>
          <a:p>
            <a:pPr algn="ctr"/>
            <a:r>
              <a:rPr lang="en-US" altLang="en-US" sz="3200" smtClean="0"/>
              <a:t>Covey’s Quadrants</a:t>
            </a:r>
            <a:endParaRPr lang="en-US" altLang="en-US" sz="3200" dirty="0"/>
          </a:p>
        </p:txBody>
      </p:sp>
      <p:pic>
        <p:nvPicPr>
          <p:cNvPr id="20492" name="Picture 12" descr="http://keepthinkingbig.com/wp-content/uploads/2013/07/7habits-cover.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88488" y="58613"/>
            <a:ext cx="871859" cy="1354163"/>
          </a:xfrm>
          <a:prstGeom prst="rect">
            <a:avLst/>
          </a:prstGeom>
          <a:noFill/>
          <a:extLst>
            <a:ext uri="{909E8E84-426E-40dd-AFC4-6F175D3DCCD1}">
              <a14:hiddenFill xmlns="" xmlns:a14="http://schemas.microsoft.com/office/drawing/2010/main">
                <a:solidFill>
                  <a:srgbClr val="FFFFFF"/>
                </a:solidFill>
              </a14:hiddenFill>
            </a:ext>
          </a:extLst>
        </p:spPr>
      </p:pic>
      <p:grpSp>
        <p:nvGrpSpPr>
          <p:cNvPr id="22" name="Group 21"/>
          <p:cNvGrpSpPr/>
          <p:nvPr/>
        </p:nvGrpSpPr>
        <p:grpSpPr>
          <a:xfrm>
            <a:off x="3215681" y="706731"/>
            <a:ext cx="6696744" cy="5962631"/>
            <a:chOff x="1691680" y="706729"/>
            <a:chExt cx="6696744" cy="5962631"/>
          </a:xfrm>
          <a:solidFill>
            <a:schemeClr val="tx2">
              <a:lumMod val="20000"/>
              <a:lumOff val="80000"/>
            </a:schemeClr>
          </a:solidFill>
        </p:grpSpPr>
        <p:sp>
          <p:nvSpPr>
            <p:cNvPr id="21" name="Rectangle 20"/>
            <p:cNvSpPr/>
            <p:nvPr/>
          </p:nvSpPr>
          <p:spPr bwMode="auto">
            <a:xfrm>
              <a:off x="1691680" y="706729"/>
              <a:ext cx="6696744" cy="5962631"/>
            </a:xfrm>
            <a:prstGeom prst="rect">
              <a:avLst/>
            </a:prstGeom>
            <a:grpFill/>
            <a:ln>
              <a:headEnd type="none" w="med" len="med"/>
              <a:tailEnd type="none" w="med" len="med"/>
            </a:ln>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t" anchorCtr="0" compatLnSpc="1">
              <a:prstTxWarp prst="textNoShape">
                <a:avLst/>
              </a:prstTxWarp>
            </a:bodyPr>
            <a:lstStyle/>
            <a:p>
              <a:endParaRPr lang="en-AU">
                <a:solidFill>
                  <a:srgbClr val="000000"/>
                </a:solidFill>
                <a:latin typeface="Arial" charset="0"/>
                <a:ea typeface="ＭＳ Ｐゴシック" charset="0"/>
                <a:cs typeface="Arial" charset="0"/>
              </a:endParaRPr>
            </a:p>
          </p:txBody>
        </p:sp>
        <p:grpSp>
          <p:nvGrpSpPr>
            <p:cNvPr id="20" name="Group 19"/>
            <p:cNvGrpSpPr/>
            <p:nvPr/>
          </p:nvGrpSpPr>
          <p:grpSpPr>
            <a:xfrm>
              <a:off x="1801222" y="919830"/>
              <a:ext cx="6371178" cy="5563004"/>
              <a:chOff x="1801222" y="919830"/>
              <a:chExt cx="6371178" cy="5563004"/>
            </a:xfrm>
            <a:grpFill/>
          </p:grpSpPr>
          <p:sp>
            <p:nvSpPr>
              <p:cNvPr id="7" name="TextBox 6"/>
              <p:cNvSpPr txBox="1"/>
              <p:nvPr/>
            </p:nvSpPr>
            <p:spPr>
              <a:xfrm rot="16200000">
                <a:off x="944530" y="2088590"/>
                <a:ext cx="2175050" cy="461665"/>
              </a:xfrm>
              <a:prstGeom prst="rect">
                <a:avLst/>
              </a:prstGeom>
              <a:grpFill/>
            </p:spPr>
            <p:txBody>
              <a:bodyPr wrap="square" rtlCol="0">
                <a:spAutoFit/>
              </a:bodyPr>
              <a:lstStyle/>
              <a:p>
                <a:r>
                  <a:rPr lang="en-AU" dirty="0">
                    <a:solidFill>
                      <a:srgbClr val="000000"/>
                    </a:solidFill>
                    <a:latin typeface="Eras Medium ITC" panose="020B0602030504020804" pitchFamily="34" charset="0"/>
                  </a:rPr>
                  <a:t>Important</a:t>
                </a:r>
              </a:p>
            </p:txBody>
          </p:sp>
          <p:sp>
            <p:nvSpPr>
              <p:cNvPr id="17" name="TextBox 16"/>
              <p:cNvSpPr txBox="1"/>
              <p:nvPr/>
            </p:nvSpPr>
            <p:spPr>
              <a:xfrm rot="16200000">
                <a:off x="949386" y="5164476"/>
                <a:ext cx="2175050" cy="461665"/>
              </a:xfrm>
              <a:prstGeom prst="rect">
                <a:avLst/>
              </a:prstGeom>
              <a:grpFill/>
            </p:spPr>
            <p:txBody>
              <a:bodyPr wrap="square" rtlCol="0">
                <a:spAutoFit/>
              </a:bodyPr>
              <a:lstStyle/>
              <a:p>
                <a:r>
                  <a:rPr lang="en-AU" dirty="0">
                    <a:solidFill>
                      <a:srgbClr val="000000"/>
                    </a:solidFill>
                    <a:latin typeface="Eras Medium ITC" panose="020B0602030504020804" pitchFamily="34" charset="0"/>
                  </a:rPr>
                  <a:t>Not Important</a:t>
                </a:r>
              </a:p>
            </p:txBody>
          </p:sp>
          <p:sp>
            <p:nvSpPr>
              <p:cNvPr id="8" name="TextBox 7"/>
              <p:cNvSpPr txBox="1"/>
              <p:nvPr/>
            </p:nvSpPr>
            <p:spPr>
              <a:xfrm>
                <a:off x="2962233" y="919830"/>
                <a:ext cx="1944216" cy="461665"/>
              </a:xfrm>
              <a:prstGeom prst="rect">
                <a:avLst/>
              </a:prstGeom>
              <a:grpFill/>
            </p:spPr>
            <p:txBody>
              <a:bodyPr wrap="square" rtlCol="0">
                <a:spAutoFit/>
              </a:bodyPr>
              <a:lstStyle/>
              <a:p>
                <a:r>
                  <a:rPr lang="en-AU" dirty="0">
                    <a:solidFill>
                      <a:srgbClr val="000000"/>
                    </a:solidFill>
                    <a:latin typeface="Eras Medium ITC" panose="020B0602030504020804" pitchFamily="34" charset="0"/>
                  </a:rPr>
                  <a:t>Urgent</a:t>
                </a:r>
              </a:p>
            </p:txBody>
          </p:sp>
          <p:sp>
            <p:nvSpPr>
              <p:cNvPr id="19" name="TextBox 18"/>
              <p:cNvSpPr txBox="1"/>
              <p:nvPr/>
            </p:nvSpPr>
            <p:spPr>
              <a:xfrm>
                <a:off x="5652120" y="919830"/>
                <a:ext cx="1944216" cy="461665"/>
              </a:xfrm>
              <a:prstGeom prst="rect">
                <a:avLst/>
              </a:prstGeom>
              <a:grpFill/>
            </p:spPr>
            <p:txBody>
              <a:bodyPr wrap="square" rtlCol="0">
                <a:spAutoFit/>
              </a:bodyPr>
              <a:lstStyle/>
              <a:p>
                <a:r>
                  <a:rPr lang="en-AU" dirty="0">
                    <a:solidFill>
                      <a:srgbClr val="000000"/>
                    </a:solidFill>
                    <a:latin typeface="Eras Medium ITC" panose="020B0602030504020804" pitchFamily="34" charset="0"/>
                  </a:rPr>
                  <a:t>Not Urgent</a:t>
                </a:r>
              </a:p>
            </p:txBody>
          </p:sp>
          <p:cxnSp>
            <p:nvCxnSpPr>
              <p:cNvPr id="11" name="Straight Connector 10"/>
              <p:cNvCxnSpPr/>
              <p:nvPr/>
            </p:nvCxnSpPr>
            <p:spPr bwMode="auto">
              <a:xfrm>
                <a:off x="5148064" y="1492186"/>
                <a:ext cx="0" cy="4889142"/>
              </a:xfrm>
              <a:prstGeom prst="line">
                <a:avLst/>
              </a:prstGeom>
              <a:grpFill/>
              <a:ln w="41275" cap="flat" cmpd="sng" algn="ctr">
                <a:solidFill>
                  <a:schemeClr val="accent1">
                    <a:lumMod val="5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 name="Straight Connector 14"/>
              <p:cNvCxnSpPr/>
              <p:nvPr/>
            </p:nvCxnSpPr>
            <p:spPr bwMode="auto">
              <a:xfrm flipV="1">
                <a:off x="2411760" y="3707225"/>
                <a:ext cx="5760640" cy="9807"/>
              </a:xfrm>
              <a:prstGeom prst="line">
                <a:avLst/>
              </a:prstGeom>
              <a:grpFill/>
              <a:ln w="41275" cap="flat" cmpd="sng" algn="ctr">
                <a:solidFill>
                  <a:schemeClr val="accent1">
                    <a:lumMod val="5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6" name="TextBox 15"/>
              <p:cNvSpPr txBox="1"/>
              <p:nvPr/>
            </p:nvSpPr>
            <p:spPr>
              <a:xfrm>
                <a:off x="3464862" y="1433273"/>
                <a:ext cx="648072" cy="461665"/>
              </a:xfrm>
              <a:prstGeom prst="rect">
                <a:avLst/>
              </a:prstGeom>
              <a:grpFill/>
            </p:spPr>
            <p:txBody>
              <a:bodyPr wrap="square" rtlCol="0">
                <a:spAutoFit/>
              </a:bodyPr>
              <a:lstStyle/>
              <a:p>
                <a:r>
                  <a:rPr lang="en-AU" dirty="0">
                    <a:solidFill>
                      <a:srgbClr val="000000"/>
                    </a:solidFill>
                  </a:rPr>
                  <a:t>I</a:t>
                </a:r>
              </a:p>
            </p:txBody>
          </p:sp>
          <p:sp>
            <p:nvSpPr>
              <p:cNvPr id="25" name="TextBox 24"/>
              <p:cNvSpPr txBox="1"/>
              <p:nvPr/>
            </p:nvSpPr>
            <p:spPr>
              <a:xfrm>
                <a:off x="6516216" y="1492186"/>
                <a:ext cx="648072" cy="461665"/>
              </a:xfrm>
              <a:prstGeom prst="rect">
                <a:avLst/>
              </a:prstGeom>
              <a:grpFill/>
            </p:spPr>
            <p:txBody>
              <a:bodyPr wrap="square" rtlCol="0">
                <a:spAutoFit/>
              </a:bodyPr>
              <a:lstStyle/>
              <a:p>
                <a:r>
                  <a:rPr lang="en-AU" dirty="0">
                    <a:solidFill>
                      <a:srgbClr val="000000"/>
                    </a:solidFill>
                  </a:rPr>
                  <a:t>II</a:t>
                </a:r>
              </a:p>
            </p:txBody>
          </p:sp>
          <p:sp>
            <p:nvSpPr>
              <p:cNvPr id="26" name="TextBox 25"/>
              <p:cNvSpPr txBox="1"/>
              <p:nvPr/>
            </p:nvSpPr>
            <p:spPr>
              <a:xfrm>
                <a:off x="3316093" y="3861049"/>
                <a:ext cx="648072" cy="461665"/>
              </a:xfrm>
              <a:prstGeom prst="rect">
                <a:avLst/>
              </a:prstGeom>
              <a:grpFill/>
            </p:spPr>
            <p:txBody>
              <a:bodyPr wrap="square" rtlCol="0">
                <a:spAutoFit/>
              </a:bodyPr>
              <a:lstStyle/>
              <a:p>
                <a:r>
                  <a:rPr lang="en-AU" dirty="0">
                    <a:solidFill>
                      <a:srgbClr val="000000"/>
                    </a:solidFill>
                  </a:rPr>
                  <a:t>III</a:t>
                </a:r>
              </a:p>
            </p:txBody>
          </p:sp>
          <p:sp>
            <p:nvSpPr>
              <p:cNvPr id="27" name="TextBox 26"/>
              <p:cNvSpPr txBox="1"/>
              <p:nvPr/>
            </p:nvSpPr>
            <p:spPr>
              <a:xfrm>
                <a:off x="6516216" y="3861049"/>
                <a:ext cx="648072" cy="461665"/>
              </a:xfrm>
              <a:prstGeom prst="rect">
                <a:avLst/>
              </a:prstGeom>
              <a:grpFill/>
            </p:spPr>
            <p:txBody>
              <a:bodyPr wrap="square" rtlCol="0">
                <a:spAutoFit/>
              </a:bodyPr>
              <a:lstStyle/>
              <a:p>
                <a:r>
                  <a:rPr lang="en-AU" dirty="0">
                    <a:solidFill>
                      <a:srgbClr val="000000"/>
                    </a:solidFill>
                  </a:rPr>
                  <a:t>IV</a:t>
                </a:r>
              </a:p>
            </p:txBody>
          </p:sp>
        </p:grpSp>
      </p:grpSp>
      <p:sp>
        <p:nvSpPr>
          <p:cNvPr id="6" name="Footer Placeholder 5"/>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9" name="Slide Number Placeholder 8"/>
          <p:cNvSpPr>
            <a:spLocks noGrp="1"/>
          </p:cNvSpPr>
          <p:nvPr>
            <p:ph type="sldNum" sz="quarter" idx="4"/>
          </p:nvPr>
        </p:nvSpPr>
        <p:spPr/>
        <p:txBody>
          <a:bodyPr/>
          <a:lstStyle/>
          <a:p>
            <a:fld id="{2955F7EB-7CF7-9B43-9B9B-E7CB76D2380D}" type="slidenum">
              <a:rPr lang="en-AU" smtClean="0">
                <a:solidFill>
                  <a:srgbClr val="FFFFFF"/>
                </a:solidFill>
              </a:rPr>
              <a:pPr/>
              <a:t>18</a:t>
            </a:fld>
            <a:endParaRPr lang="en-AU">
              <a:solidFill>
                <a:srgbClr val="FFFFFF"/>
              </a:solidFill>
            </a:endParaRPr>
          </a:p>
        </p:txBody>
      </p:sp>
    </p:spTree>
    <p:extLst>
      <p:ext uri="{BB962C8B-B14F-4D97-AF65-F5344CB8AC3E}">
        <p14:creationId xmlns:p14="http://schemas.microsoft.com/office/powerpoint/2010/main" val="12985033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6360E203-6407-43AD-A21F-8E09C069A9CE}"/>
              </a:ext>
            </a:extLst>
          </p:cNvPr>
          <p:cNvSpPr>
            <a:spLocks noGrp="1"/>
          </p:cNvSpPr>
          <p:nvPr>
            <p:ph type="title"/>
          </p:nvPr>
        </p:nvSpPr>
        <p:spPr>
          <a:xfrm>
            <a:off x="1261872" y="365760"/>
            <a:ext cx="9692640" cy="998284"/>
          </a:xfrm>
        </p:spPr>
        <p:txBody>
          <a:bodyPr/>
          <a:lstStyle/>
          <a:p>
            <a:r>
              <a:rPr lang="en-AU" dirty="0" smtClean="0"/>
              <a:t>Activity</a:t>
            </a:r>
            <a:endParaRPr lang="en-AU" dirty="0"/>
          </a:p>
        </p:txBody>
      </p:sp>
      <p:sp>
        <p:nvSpPr>
          <p:cNvPr id="4" name="Content Placeholder 3">
            <a:extLst>
              <a:ext uri="{FF2B5EF4-FFF2-40B4-BE49-F238E27FC236}">
                <a16:creationId xmlns="" xmlns:a16="http://schemas.microsoft.com/office/drawing/2014/main" id="{D79382C4-6428-424A-9657-E83599263406}"/>
              </a:ext>
            </a:extLst>
          </p:cNvPr>
          <p:cNvSpPr>
            <a:spLocks noGrp="1"/>
          </p:cNvSpPr>
          <p:nvPr>
            <p:ph idx="1"/>
          </p:nvPr>
        </p:nvSpPr>
        <p:spPr>
          <a:xfrm>
            <a:off x="999527" y="1991961"/>
            <a:ext cx="5194168" cy="4351337"/>
          </a:xfrm>
        </p:spPr>
        <p:txBody>
          <a:bodyPr>
            <a:normAutofit/>
          </a:bodyPr>
          <a:lstStyle/>
          <a:p>
            <a:r>
              <a:rPr lang="en-AU" dirty="0" smtClean="0"/>
              <a:t>Consider your current activities. </a:t>
            </a:r>
          </a:p>
          <a:p>
            <a:r>
              <a:rPr lang="en-AU" dirty="0" smtClean="0"/>
              <a:t>Which ones fall into which quadrants?</a:t>
            </a:r>
          </a:p>
        </p:txBody>
      </p:sp>
      <p:grpSp>
        <p:nvGrpSpPr>
          <p:cNvPr id="7" name="Group 6"/>
          <p:cNvGrpSpPr/>
          <p:nvPr/>
        </p:nvGrpSpPr>
        <p:grpSpPr>
          <a:xfrm>
            <a:off x="6648923" y="1752778"/>
            <a:ext cx="4305589" cy="4206451"/>
            <a:chOff x="1691680" y="706729"/>
            <a:chExt cx="6696744" cy="5962631"/>
          </a:xfrm>
          <a:solidFill>
            <a:schemeClr val="tx2">
              <a:lumMod val="20000"/>
              <a:lumOff val="80000"/>
            </a:schemeClr>
          </a:solidFill>
        </p:grpSpPr>
        <p:sp>
          <p:nvSpPr>
            <p:cNvPr id="8" name="Rectangle 7"/>
            <p:cNvSpPr/>
            <p:nvPr/>
          </p:nvSpPr>
          <p:spPr bwMode="auto">
            <a:xfrm>
              <a:off x="1691680" y="706729"/>
              <a:ext cx="6696744" cy="5962631"/>
            </a:xfrm>
            <a:prstGeom prst="rect">
              <a:avLst/>
            </a:prstGeom>
            <a:grpFill/>
            <a:ln>
              <a:headEnd type="none" w="med" len="med"/>
              <a:tailEnd type="none" w="med" len="med"/>
            </a:ln>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t" anchorCtr="0" compatLnSpc="1">
              <a:prstTxWarp prst="textNoShape">
                <a:avLst/>
              </a:prstTxWarp>
            </a:bodyPr>
            <a:lstStyle/>
            <a:p>
              <a:endParaRPr lang="en-AU" sz="1600">
                <a:solidFill>
                  <a:srgbClr val="000000"/>
                </a:solidFill>
                <a:latin typeface="Arial" charset="0"/>
                <a:ea typeface="ＭＳ Ｐゴシック" charset="0"/>
                <a:cs typeface="Arial" charset="0"/>
              </a:endParaRPr>
            </a:p>
          </p:txBody>
        </p:sp>
        <p:grpSp>
          <p:nvGrpSpPr>
            <p:cNvPr id="9" name="Group 8"/>
            <p:cNvGrpSpPr/>
            <p:nvPr/>
          </p:nvGrpSpPr>
          <p:grpSpPr>
            <a:xfrm>
              <a:off x="1729308" y="919830"/>
              <a:ext cx="6443092" cy="5461498"/>
              <a:chOff x="1729308" y="919830"/>
              <a:chExt cx="6443092" cy="5461498"/>
            </a:xfrm>
            <a:grpFill/>
          </p:grpSpPr>
          <p:sp>
            <p:nvSpPr>
              <p:cNvPr id="10" name="TextBox 9"/>
              <p:cNvSpPr txBox="1"/>
              <p:nvPr/>
            </p:nvSpPr>
            <p:spPr>
              <a:xfrm rot="16200000">
                <a:off x="944529" y="2016678"/>
                <a:ext cx="2175050" cy="605491"/>
              </a:xfrm>
              <a:prstGeom prst="rect">
                <a:avLst/>
              </a:prstGeom>
              <a:grpFill/>
            </p:spPr>
            <p:txBody>
              <a:bodyPr wrap="square" rtlCol="0">
                <a:spAutoFit/>
              </a:bodyPr>
              <a:lstStyle/>
              <a:p>
                <a:r>
                  <a:rPr lang="en-AU" sz="1600" dirty="0">
                    <a:solidFill>
                      <a:srgbClr val="000000"/>
                    </a:solidFill>
                    <a:latin typeface="Eras Medium ITC" panose="020B0602030504020804" pitchFamily="34" charset="0"/>
                  </a:rPr>
                  <a:t>Important</a:t>
                </a:r>
              </a:p>
            </p:txBody>
          </p:sp>
          <p:sp>
            <p:nvSpPr>
              <p:cNvPr id="11" name="TextBox 10"/>
              <p:cNvSpPr txBox="1"/>
              <p:nvPr/>
            </p:nvSpPr>
            <p:spPr>
              <a:xfrm rot="16200000">
                <a:off x="1247276" y="4770878"/>
                <a:ext cx="2175050" cy="1045848"/>
              </a:xfrm>
              <a:prstGeom prst="rect">
                <a:avLst/>
              </a:prstGeom>
              <a:grpFill/>
            </p:spPr>
            <p:txBody>
              <a:bodyPr wrap="square" rtlCol="0">
                <a:spAutoFit/>
              </a:bodyPr>
              <a:lstStyle/>
              <a:p>
                <a:r>
                  <a:rPr lang="en-AU" sz="1600" dirty="0">
                    <a:solidFill>
                      <a:srgbClr val="000000"/>
                    </a:solidFill>
                    <a:latin typeface="Eras Medium ITC" panose="020B0602030504020804" pitchFamily="34" charset="0"/>
                  </a:rPr>
                  <a:t>Not Important</a:t>
                </a:r>
              </a:p>
            </p:txBody>
          </p:sp>
          <p:sp>
            <p:nvSpPr>
              <p:cNvPr id="12" name="TextBox 11"/>
              <p:cNvSpPr txBox="1"/>
              <p:nvPr/>
            </p:nvSpPr>
            <p:spPr>
              <a:xfrm>
                <a:off x="2962233" y="919830"/>
                <a:ext cx="1944217" cy="537449"/>
              </a:xfrm>
              <a:prstGeom prst="rect">
                <a:avLst/>
              </a:prstGeom>
              <a:grpFill/>
            </p:spPr>
            <p:txBody>
              <a:bodyPr wrap="square" rtlCol="0">
                <a:spAutoFit/>
              </a:bodyPr>
              <a:lstStyle/>
              <a:p>
                <a:r>
                  <a:rPr lang="en-AU" sz="1600" dirty="0">
                    <a:solidFill>
                      <a:srgbClr val="000000"/>
                    </a:solidFill>
                    <a:latin typeface="Eras Medium ITC" panose="020B0602030504020804" pitchFamily="34" charset="0"/>
                  </a:rPr>
                  <a:t>Urgent</a:t>
                </a:r>
              </a:p>
            </p:txBody>
          </p:sp>
          <p:sp>
            <p:nvSpPr>
              <p:cNvPr id="13" name="TextBox 12"/>
              <p:cNvSpPr txBox="1"/>
              <p:nvPr/>
            </p:nvSpPr>
            <p:spPr>
              <a:xfrm>
                <a:off x="5652120" y="919830"/>
                <a:ext cx="1944217" cy="928320"/>
              </a:xfrm>
              <a:prstGeom prst="rect">
                <a:avLst/>
              </a:prstGeom>
              <a:grpFill/>
            </p:spPr>
            <p:txBody>
              <a:bodyPr wrap="square" rtlCol="0">
                <a:spAutoFit/>
              </a:bodyPr>
              <a:lstStyle/>
              <a:p>
                <a:r>
                  <a:rPr lang="en-AU" sz="1600" dirty="0">
                    <a:solidFill>
                      <a:srgbClr val="000000"/>
                    </a:solidFill>
                    <a:latin typeface="Eras Medium ITC" panose="020B0602030504020804" pitchFamily="34" charset="0"/>
                  </a:rPr>
                  <a:t>Not Urgent</a:t>
                </a:r>
              </a:p>
            </p:txBody>
          </p:sp>
          <p:cxnSp>
            <p:nvCxnSpPr>
              <p:cNvPr id="14" name="Straight Connector 13"/>
              <p:cNvCxnSpPr/>
              <p:nvPr/>
            </p:nvCxnSpPr>
            <p:spPr bwMode="auto">
              <a:xfrm>
                <a:off x="5148064" y="1492186"/>
                <a:ext cx="0" cy="4889142"/>
              </a:xfrm>
              <a:prstGeom prst="line">
                <a:avLst/>
              </a:prstGeom>
              <a:grpFill/>
              <a:ln w="41275" cap="flat" cmpd="sng" algn="ctr">
                <a:solidFill>
                  <a:schemeClr val="accent1">
                    <a:lumMod val="5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 name="Straight Connector 14"/>
              <p:cNvCxnSpPr/>
              <p:nvPr/>
            </p:nvCxnSpPr>
            <p:spPr bwMode="auto">
              <a:xfrm flipV="1">
                <a:off x="2411760" y="3707225"/>
                <a:ext cx="5760640" cy="9807"/>
              </a:xfrm>
              <a:prstGeom prst="line">
                <a:avLst/>
              </a:prstGeom>
              <a:grpFill/>
              <a:ln w="41275" cap="flat" cmpd="sng" algn="ctr">
                <a:solidFill>
                  <a:schemeClr val="accent1">
                    <a:lumMod val="5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6" name="TextBox 15"/>
              <p:cNvSpPr txBox="1"/>
              <p:nvPr/>
            </p:nvSpPr>
            <p:spPr>
              <a:xfrm>
                <a:off x="3464862" y="1433273"/>
                <a:ext cx="648072" cy="537449"/>
              </a:xfrm>
              <a:prstGeom prst="rect">
                <a:avLst/>
              </a:prstGeom>
              <a:grpFill/>
            </p:spPr>
            <p:txBody>
              <a:bodyPr wrap="square" rtlCol="0">
                <a:spAutoFit/>
              </a:bodyPr>
              <a:lstStyle/>
              <a:p>
                <a:r>
                  <a:rPr lang="en-AU" sz="1600" dirty="0">
                    <a:solidFill>
                      <a:srgbClr val="000000"/>
                    </a:solidFill>
                  </a:rPr>
                  <a:t>I</a:t>
                </a:r>
              </a:p>
            </p:txBody>
          </p:sp>
          <p:sp>
            <p:nvSpPr>
              <p:cNvPr id="17" name="TextBox 16"/>
              <p:cNvSpPr txBox="1"/>
              <p:nvPr/>
            </p:nvSpPr>
            <p:spPr>
              <a:xfrm>
                <a:off x="6516217" y="1492186"/>
                <a:ext cx="648072" cy="537449"/>
              </a:xfrm>
              <a:prstGeom prst="rect">
                <a:avLst/>
              </a:prstGeom>
              <a:grpFill/>
            </p:spPr>
            <p:txBody>
              <a:bodyPr wrap="square" rtlCol="0">
                <a:spAutoFit/>
              </a:bodyPr>
              <a:lstStyle/>
              <a:p>
                <a:r>
                  <a:rPr lang="en-AU" sz="1600" dirty="0">
                    <a:solidFill>
                      <a:srgbClr val="000000"/>
                    </a:solidFill>
                  </a:rPr>
                  <a:t>II</a:t>
                </a:r>
              </a:p>
            </p:txBody>
          </p:sp>
          <p:sp>
            <p:nvSpPr>
              <p:cNvPr id="18" name="TextBox 17"/>
              <p:cNvSpPr txBox="1"/>
              <p:nvPr/>
            </p:nvSpPr>
            <p:spPr>
              <a:xfrm>
                <a:off x="3316093" y="3861050"/>
                <a:ext cx="648072" cy="537449"/>
              </a:xfrm>
              <a:prstGeom prst="rect">
                <a:avLst/>
              </a:prstGeom>
              <a:grpFill/>
            </p:spPr>
            <p:txBody>
              <a:bodyPr wrap="square" rtlCol="0">
                <a:spAutoFit/>
              </a:bodyPr>
              <a:lstStyle/>
              <a:p>
                <a:r>
                  <a:rPr lang="en-AU" sz="1600" dirty="0">
                    <a:solidFill>
                      <a:srgbClr val="000000"/>
                    </a:solidFill>
                  </a:rPr>
                  <a:t>III</a:t>
                </a:r>
              </a:p>
            </p:txBody>
          </p:sp>
          <p:sp>
            <p:nvSpPr>
              <p:cNvPr id="19" name="TextBox 18"/>
              <p:cNvSpPr txBox="1"/>
              <p:nvPr/>
            </p:nvSpPr>
            <p:spPr>
              <a:xfrm>
                <a:off x="6516217" y="3861050"/>
                <a:ext cx="648072" cy="928320"/>
              </a:xfrm>
              <a:prstGeom prst="rect">
                <a:avLst/>
              </a:prstGeom>
              <a:grpFill/>
            </p:spPr>
            <p:txBody>
              <a:bodyPr wrap="square" rtlCol="0">
                <a:spAutoFit/>
              </a:bodyPr>
              <a:lstStyle/>
              <a:p>
                <a:r>
                  <a:rPr lang="en-AU" sz="1600" dirty="0">
                    <a:solidFill>
                      <a:srgbClr val="000000"/>
                    </a:solidFill>
                  </a:rPr>
                  <a:t>IV</a:t>
                </a:r>
              </a:p>
            </p:txBody>
          </p:sp>
        </p:grpSp>
      </p:grpSp>
      <p:sp>
        <p:nvSpPr>
          <p:cNvPr id="22" name="Footer Placeholder 21"/>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23" name="Slide Number Placeholder 22"/>
          <p:cNvSpPr>
            <a:spLocks noGrp="1"/>
          </p:cNvSpPr>
          <p:nvPr>
            <p:ph type="sldNum" sz="quarter" idx="4"/>
          </p:nvPr>
        </p:nvSpPr>
        <p:spPr/>
        <p:txBody>
          <a:bodyPr/>
          <a:lstStyle/>
          <a:p>
            <a:fld id="{2955F7EB-7CF7-9B43-9B9B-E7CB76D2380D}" type="slidenum">
              <a:rPr lang="en-AU" smtClean="0">
                <a:solidFill>
                  <a:srgbClr val="FFFFFF"/>
                </a:solidFill>
              </a:rPr>
              <a:pPr/>
              <a:t>19</a:t>
            </a:fld>
            <a:endParaRPr lang="en-AU">
              <a:solidFill>
                <a:srgbClr val="FFFFFF"/>
              </a:solidFill>
            </a:endParaRPr>
          </a:p>
        </p:txBody>
      </p:sp>
    </p:spTree>
    <p:extLst>
      <p:ext uri="{BB962C8B-B14F-4D97-AF65-F5344CB8AC3E}">
        <p14:creationId xmlns:p14="http://schemas.microsoft.com/office/powerpoint/2010/main" val="17587864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Know your project</a:t>
            </a:r>
            <a:endParaRPr lang="en-US" dirty="0"/>
          </a:p>
        </p:txBody>
      </p:sp>
      <p:sp>
        <p:nvSpPr>
          <p:cNvPr id="3" name="Content Placeholder 2"/>
          <p:cNvSpPr>
            <a:spLocks noGrp="1"/>
          </p:cNvSpPr>
          <p:nvPr>
            <p:ph idx="1"/>
          </p:nvPr>
        </p:nvSpPr>
        <p:spPr/>
        <p:txBody>
          <a:bodyPr>
            <a:normAutofit/>
          </a:bodyPr>
          <a:lstStyle/>
          <a:p>
            <a:r>
              <a:rPr lang="en-AU" dirty="0" smtClean="0"/>
              <a:t>Reflect and be accountable</a:t>
            </a:r>
          </a:p>
          <a:p>
            <a:r>
              <a:rPr lang="en-US" dirty="0" smtClean="0"/>
              <a:t>Define </a:t>
            </a:r>
            <a:r>
              <a:rPr lang="en-US" dirty="0" smtClean="0"/>
              <a:t>the project </a:t>
            </a:r>
            <a:r>
              <a:rPr lang="en-US" dirty="0" smtClean="0"/>
              <a:t>parameters </a:t>
            </a:r>
          </a:p>
          <a:p>
            <a:r>
              <a:rPr lang="en-AU" dirty="0" smtClean="0"/>
              <a:t>Break project into small, realistic milestones</a:t>
            </a:r>
          </a:p>
          <a:p>
            <a:r>
              <a:rPr lang="en-AU" dirty="0" smtClean="0"/>
              <a:t>Update </a:t>
            </a:r>
            <a:r>
              <a:rPr lang="en-AU" dirty="0" smtClean="0"/>
              <a:t>your </a:t>
            </a:r>
            <a:r>
              <a:rPr lang="en-AU" dirty="0" smtClean="0"/>
              <a:t>planners</a:t>
            </a:r>
          </a:p>
          <a:p>
            <a:r>
              <a:rPr lang="en-AU" dirty="0" smtClean="0"/>
              <a:t>Prioritise planning ahead</a:t>
            </a:r>
          </a:p>
          <a:p>
            <a:r>
              <a:rPr lang="en-AU" dirty="0" smtClean="0"/>
              <a:t>Be proactive with your supervisor</a:t>
            </a:r>
            <a:endParaRPr lang="en-AU" dirty="0" smtClean="0"/>
          </a:p>
          <a:p>
            <a:endParaRPr lang="en-US" dirty="0"/>
          </a:p>
        </p:txBody>
      </p:sp>
      <p:sp>
        <p:nvSpPr>
          <p:cNvPr id="7" name="Footer Placeholder 6"/>
          <p:cNvSpPr>
            <a:spLocks noGrp="1"/>
          </p:cNvSpPr>
          <p:nvPr>
            <p:ph type="ftr" sz="quarter" idx="3"/>
          </p:nvPr>
        </p:nvSpPr>
        <p:spPr/>
        <p:txBody>
          <a:bodyPr/>
          <a:lstStyle/>
          <a:p>
            <a:r>
              <a:rPr lang="en-AU" smtClean="0"/>
              <a:t>ANU Academic Skills</a:t>
            </a:r>
            <a:endParaRPr lang="en-AU"/>
          </a:p>
        </p:txBody>
      </p:sp>
      <p:sp>
        <p:nvSpPr>
          <p:cNvPr id="8" name="Slide Number Placeholder 7"/>
          <p:cNvSpPr>
            <a:spLocks noGrp="1"/>
          </p:cNvSpPr>
          <p:nvPr>
            <p:ph type="sldNum" sz="quarter" idx="4"/>
          </p:nvPr>
        </p:nvSpPr>
        <p:spPr/>
        <p:txBody>
          <a:bodyPr/>
          <a:lstStyle/>
          <a:p>
            <a:fld id="{2955F7EB-7CF7-9B43-9B9B-E7CB76D2380D}" type="slidenum">
              <a:rPr lang="en-AU" smtClean="0"/>
              <a:pPr/>
              <a:t>2</a:t>
            </a:fld>
            <a:endParaRPr lang="en-AU"/>
          </a:p>
        </p:txBody>
      </p:sp>
    </p:spTree>
    <p:extLst>
      <p:ext uri="{BB962C8B-B14F-4D97-AF65-F5344CB8AC3E}">
        <p14:creationId xmlns:p14="http://schemas.microsoft.com/office/powerpoint/2010/main" val="7613565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bwMode="auto">
          <a:xfrm>
            <a:off x="2711624" y="476674"/>
            <a:ext cx="6696744" cy="5962631"/>
          </a:xfrm>
          <a:prstGeom prst="rect">
            <a:avLst/>
          </a:prstGeom>
          <a:solidFill>
            <a:schemeClr val="tx2">
              <a:lumMod val="20000"/>
              <a:lumOff val="80000"/>
            </a:schemeClr>
          </a:solidFill>
          <a:ln>
            <a:headEnd type="none" w="med" len="med"/>
            <a:tailEnd type="none" w="med" len="med"/>
          </a:ln>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style>
          <a:lnRef idx="3">
            <a:schemeClr val="lt1"/>
          </a:lnRef>
          <a:fillRef idx="1">
            <a:schemeClr val="accent5"/>
          </a:fillRef>
          <a:effectRef idx="1">
            <a:schemeClr val="accent5"/>
          </a:effectRef>
          <a:fontRef idx="minor">
            <a:schemeClr val="lt1"/>
          </a:fontRef>
        </p:style>
        <p:txBody>
          <a:bodyPr vert="horz" wrap="square" lIns="91440" tIns="45720" rIns="91440" bIns="45720" numCol="1" rtlCol="0" anchor="t" anchorCtr="0" compatLnSpc="1">
            <a:prstTxWarp prst="textNoShape">
              <a:avLst/>
            </a:prstTxWarp>
          </a:bodyPr>
          <a:lstStyle/>
          <a:p>
            <a:endParaRPr lang="en-AU">
              <a:solidFill>
                <a:srgbClr val="000000"/>
              </a:solidFill>
              <a:latin typeface="Arial" charset="0"/>
              <a:ea typeface="ＭＳ Ｐゴシック" charset="0"/>
              <a:cs typeface="Arial" charset="0"/>
            </a:endParaRPr>
          </a:p>
        </p:txBody>
      </p:sp>
      <p:sp>
        <p:nvSpPr>
          <p:cNvPr id="9" name="Rectangle 8"/>
          <p:cNvSpPr/>
          <p:nvPr/>
        </p:nvSpPr>
        <p:spPr bwMode="auto">
          <a:xfrm>
            <a:off x="6111221" y="476672"/>
            <a:ext cx="3297147" cy="3000496"/>
          </a:xfrm>
          <a:prstGeom prst="rect">
            <a:avLst/>
          </a:prstGeom>
          <a:solidFill>
            <a:schemeClr val="accent1">
              <a:lumMod val="75000"/>
            </a:schemeClr>
          </a:solidFill>
          <a:ln w="9525" cap="flat" cmpd="sng" algn="ctr">
            <a:no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endParaRPr lang="en-AU">
              <a:solidFill>
                <a:srgbClr val="000000"/>
              </a:solidFill>
            </a:endParaRPr>
          </a:p>
        </p:txBody>
      </p:sp>
      <p:grpSp>
        <p:nvGrpSpPr>
          <p:cNvPr id="20" name="Group 19"/>
          <p:cNvGrpSpPr/>
          <p:nvPr/>
        </p:nvGrpSpPr>
        <p:grpSpPr>
          <a:xfrm>
            <a:off x="2821167" y="689774"/>
            <a:ext cx="6371178" cy="5563001"/>
            <a:chOff x="1801222" y="919830"/>
            <a:chExt cx="6371178" cy="5563001"/>
          </a:xfrm>
        </p:grpSpPr>
        <p:sp>
          <p:nvSpPr>
            <p:cNvPr id="7" name="TextBox 6"/>
            <p:cNvSpPr txBox="1"/>
            <p:nvPr/>
          </p:nvSpPr>
          <p:spPr>
            <a:xfrm rot="16200000">
              <a:off x="944530" y="2088590"/>
              <a:ext cx="2175049" cy="461665"/>
            </a:xfrm>
            <a:prstGeom prst="rect">
              <a:avLst/>
            </a:prstGeom>
            <a:noFill/>
          </p:spPr>
          <p:txBody>
            <a:bodyPr wrap="square" rtlCol="0">
              <a:spAutoFit/>
            </a:bodyPr>
            <a:lstStyle/>
            <a:p>
              <a:r>
                <a:rPr lang="en-AU" dirty="0">
                  <a:solidFill>
                    <a:srgbClr val="000000"/>
                  </a:solidFill>
                  <a:latin typeface="Eras Medium ITC" panose="020B0602030504020804" pitchFamily="34" charset="0"/>
                </a:rPr>
                <a:t>Important</a:t>
              </a:r>
            </a:p>
          </p:txBody>
        </p:sp>
        <p:sp>
          <p:nvSpPr>
            <p:cNvPr id="17" name="TextBox 16"/>
            <p:cNvSpPr txBox="1"/>
            <p:nvPr/>
          </p:nvSpPr>
          <p:spPr>
            <a:xfrm rot="16200000">
              <a:off x="949386" y="5164474"/>
              <a:ext cx="2175049" cy="461665"/>
            </a:xfrm>
            <a:prstGeom prst="rect">
              <a:avLst/>
            </a:prstGeom>
            <a:noFill/>
          </p:spPr>
          <p:txBody>
            <a:bodyPr wrap="square" rtlCol="0">
              <a:spAutoFit/>
            </a:bodyPr>
            <a:lstStyle/>
            <a:p>
              <a:r>
                <a:rPr lang="en-AU" dirty="0">
                  <a:solidFill>
                    <a:srgbClr val="000000"/>
                  </a:solidFill>
                  <a:latin typeface="Eras Medium ITC" panose="020B0602030504020804" pitchFamily="34" charset="0"/>
                </a:rPr>
                <a:t>Not Important</a:t>
              </a:r>
            </a:p>
          </p:txBody>
        </p:sp>
        <p:sp>
          <p:nvSpPr>
            <p:cNvPr id="8" name="TextBox 7"/>
            <p:cNvSpPr txBox="1"/>
            <p:nvPr/>
          </p:nvSpPr>
          <p:spPr>
            <a:xfrm>
              <a:off x="2962233" y="919830"/>
              <a:ext cx="1944216" cy="461665"/>
            </a:xfrm>
            <a:prstGeom prst="rect">
              <a:avLst/>
            </a:prstGeom>
            <a:noFill/>
          </p:spPr>
          <p:txBody>
            <a:bodyPr wrap="square" rtlCol="0">
              <a:spAutoFit/>
            </a:bodyPr>
            <a:lstStyle/>
            <a:p>
              <a:r>
                <a:rPr lang="en-AU" dirty="0">
                  <a:solidFill>
                    <a:srgbClr val="000000"/>
                  </a:solidFill>
                  <a:latin typeface="Eras Medium ITC" panose="020B0602030504020804" pitchFamily="34" charset="0"/>
                </a:rPr>
                <a:t>Urgent</a:t>
              </a:r>
            </a:p>
          </p:txBody>
        </p:sp>
        <p:sp>
          <p:nvSpPr>
            <p:cNvPr id="19" name="TextBox 18"/>
            <p:cNvSpPr txBox="1"/>
            <p:nvPr/>
          </p:nvSpPr>
          <p:spPr>
            <a:xfrm>
              <a:off x="5652120" y="919830"/>
              <a:ext cx="1944216" cy="461665"/>
            </a:xfrm>
            <a:prstGeom prst="rect">
              <a:avLst/>
            </a:prstGeom>
            <a:noFill/>
          </p:spPr>
          <p:txBody>
            <a:bodyPr wrap="square" rtlCol="0">
              <a:spAutoFit/>
            </a:bodyPr>
            <a:lstStyle/>
            <a:p>
              <a:r>
                <a:rPr lang="en-AU" dirty="0">
                  <a:solidFill>
                    <a:srgbClr val="000000"/>
                  </a:solidFill>
                  <a:latin typeface="Eras Medium ITC" panose="020B0602030504020804" pitchFamily="34" charset="0"/>
                </a:rPr>
                <a:t>Not Urgent</a:t>
              </a:r>
            </a:p>
          </p:txBody>
        </p:sp>
        <p:cxnSp>
          <p:nvCxnSpPr>
            <p:cNvPr id="11" name="Straight Connector 10"/>
            <p:cNvCxnSpPr/>
            <p:nvPr/>
          </p:nvCxnSpPr>
          <p:spPr bwMode="auto">
            <a:xfrm>
              <a:off x="5148064" y="1492186"/>
              <a:ext cx="0" cy="4889142"/>
            </a:xfrm>
            <a:prstGeom prst="line">
              <a:avLst/>
            </a:prstGeom>
            <a:solidFill>
              <a:schemeClr val="accent1"/>
            </a:solidFill>
            <a:ln w="41275" cap="flat" cmpd="sng" algn="ctr">
              <a:solidFill>
                <a:schemeClr val="accent1">
                  <a:lumMod val="5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 name="Straight Connector 14"/>
            <p:cNvCxnSpPr/>
            <p:nvPr/>
          </p:nvCxnSpPr>
          <p:spPr bwMode="auto">
            <a:xfrm flipV="1">
              <a:off x="2411760" y="3707225"/>
              <a:ext cx="5760640" cy="9807"/>
            </a:xfrm>
            <a:prstGeom prst="line">
              <a:avLst/>
            </a:prstGeom>
            <a:solidFill>
              <a:schemeClr val="accent1"/>
            </a:solidFill>
            <a:ln w="41275" cap="flat" cmpd="sng" algn="ctr">
              <a:solidFill>
                <a:schemeClr val="accent1">
                  <a:lumMod val="50000"/>
                </a:schemeClr>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6" name="TextBox 15"/>
            <p:cNvSpPr txBox="1"/>
            <p:nvPr/>
          </p:nvSpPr>
          <p:spPr>
            <a:xfrm>
              <a:off x="3464862" y="1282793"/>
              <a:ext cx="648072" cy="461665"/>
            </a:xfrm>
            <a:prstGeom prst="rect">
              <a:avLst/>
            </a:prstGeom>
            <a:noFill/>
          </p:spPr>
          <p:txBody>
            <a:bodyPr wrap="square" rtlCol="0">
              <a:spAutoFit/>
            </a:bodyPr>
            <a:lstStyle/>
            <a:p>
              <a:r>
                <a:rPr lang="en-AU" dirty="0">
                  <a:solidFill>
                    <a:srgbClr val="000000"/>
                  </a:solidFill>
                </a:rPr>
                <a:t>I</a:t>
              </a:r>
            </a:p>
          </p:txBody>
        </p:sp>
        <p:sp>
          <p:nvSpPr>
            <p:cNvPr id="25" name="TextBox 24"/>
            <p:cNvSpPr txBox="1"/>
            <p:nvPr/>
          </p:nvSpPr>
          <p:spPr>
            <a:xfrm>
              <a:off x="6516216" y="1341706"/>
              <a:ext cx="648072" cy="461665"/>
            </a:xfrm>
            <a:prstGeom prst="rect">
              <a:avLst/>
            </a:prstGeom>
            <a:noFill/>
          </p:spPr>
          <p:txBody>
            <a:bodyPr wrap="square" rtlCol="0">
              <a:spAutoFit/>
            </a:bodyPr>
            <a:lstStyle/>
            <a:p>
              <a:r>
                <a:rPr lang="en-AU" dirty="0">
                  <a:solidFill>
                    <a:srgbClr val="000000"/>
                  </a:solidFill>
                </a:rPr>
                <a:t>II</a:t>
              </a:r>
            </a:p>
          </p:txBody>
        </p:sp>
        <p:sp>
          <p:nvSpPr>
            <p:cNvPr id="26" name="TextBox 25"/>
            <p:cNvSpPr txBox="1"/>
            <p:nvPr/>
          </p:nvSpPr>
          <p:spPr>
            <a:xfrm>
              <a:off x="3316093" y="3710568"/>
              <a:ext cx="648072" cy="461665"/>
            </a:xfrm>
            <a:prstGeom prst="rect">
              <a:avLst/>
            </a:prstGeom>
            <a:noFill/>
          </p:spPr>
          <p:txBody>
            <a:bodyPr wrap="square" rtlCol="0">
              <a:spAutoFit/>
            </a:bodyPr>
            <a:lstStyle/>
            <a:p>
              <a:r>
                <a:rPr lang="en-AU" dirty="0">
                  <a:solidFill>
                    <a:srgbClr val="000000"/>
                  </a:solidFill>
                </a:rPr>
                <a:t>III</a:t>
              </a:r>
            </a:p>
          </p:txBody>
        </p:sp>
        <p:sp>
          <p:nvSpPr>
            <p:cNvPr id="27" name="TextBox 26"/>
            <p:cNvSpPr txBox="1"/>
            <p:nvPr/>
          </p:nvSpPr>
          <p:spPr>
            <a:xfrm>
              <a:off x="6516216" y="3710568"/>
              <a:ext cx="648072" cy="461665"/>
            </a:xfrm>
            <a:prstGeom prst="rect">
              <a:avLst/>
            </a:prstGeom>
            <a:noFill/>
          </p:spPr>
          <p:txBody>
            <a:bodyPr wrap="square" rtlCol="0">
              <a:spAutoFit/>
            </a:bodyPr>
            <a:lstStyle/>
            <a:p>
              <a:r>
                <a:rPr lang="en-AU" dirty="0">
                  <a:solidFill>
                    <a:srgbClr val="000000"/>
                  </a:solidFill>
                </a:rPr>
                <a:t>IV</a:t>
              </a:r>
            </a:p>
          </p:txBody>
        </p:sp>
      </p:grpSp>
      <p:sp>
        <p:nvSpPr>
          <p:cNvPr id="3" name="TextBox 2"/>
          <p:cNvSpPr txBox="1"/>
          <p:nvPr/>
        </p:nvSpPr>
        <p:spPr>
          <a:xfrm>
            <a:off x="3575723" y="1504326"/>
            <a:ext cx="2232248" cy="830997"/>
          </a:xfrm>
          <a:prstGeom prst="rect">
            <a:avLst/>
          </a:prstGeom>
          <a:noFill/>
        </p:spPr>
        <p:txBody>
          <a:bodyPr wrap="square" rtlCol="0">
            <a:spAutoFit/>
          </a:bodyPr>
          <a:lstStyle/>
          <a:p>
            <a:pPr marL="342891" indent="-342891">
              <a:buClr>
                <a:srgbClr val="0070C0"/>
              </a:buClr>
              <a:buFont typeface="Wingdings" panose="05000000000000000000" pitchFamily="2" charset="2"/>
              <a:buChar char=""/>
            </a:pPr>
            <a:r>
              <a:rPr lang="en-AU" dirty="0">
                <a:solidFill>
                  <a:srgbClr val="000000"/>
                </a:solidFill>
              </a:rPr>
              <a:t>Crises</a:t>
            </a:r>
          </a:p>
          <a:p>
            <a:pPr marL="342891" indent="-342891">
              <a:buClr>
                <a:srgbClr val="0070C0"/>
              </a:buClr>
              <a:buFont typeface="Wingdings" panose="05000000000000000000" pitchFamily="2" charset="2"/>
              <a:buChar char=""/>
            </a:pPr>
            <a:r>
              <a:rPr lang="en-AU" dirty="0">
                <a:solidFill>
                  <a:srgbClr val="000000"/>
                </a:solidFill>
              </a:rPr>
              <a:t>Deadlines</a:t>
            </a:r>
          </a:p>
        </p:txBody>
      </p:sp>
      <p:sp>
        <p:nvSpPr>
          <p:cNvPr id="4" name="Rectangle 3"/>
          <p:cNvSpPr/>
          <p:nvPr/>
        </p:nvSpPr>
        <p:spPr>
          <a:xfrm>
            <a:off x="6607719" y="1504326"/>
            <a:ext cx="2531381" cy="830997"/>
          </a:xfrm>
          <a:prstGeom prst="rect">
            <a:avLst/>
          </a:prstGeom>
        </p:spPr>
        <p:txBody>
          <a:bodyPr wrap="square">
            <a:spAutoFit/>
          </a:bodyPr>
          <a:lstStyle/>
          <a:p>
            <a:pPr marL="342891" indent="-342891">
              <a:buClr>
                <a:srgbClr val="0070C0"/>
              </a:buClr>
              <a:buFont typeface="Wingdings" panose="05000000000000000000" pitchFamily="2" charset="2"/>
              <a:buChar char=""/>
            </a:pPr>
            <a:r>
              <a:rPr lang="en-AU" dirty="0">
                <a:solidFill>
                  <a:srgbClr val="000000"/>
                </a:solidFill>
              </a:rPr>
              <a:t>Planning</a:t>
            </a:r>
          </a:p>
          <a:p>
            <a:pPr marL="342891" indent="-342891">
              <a:buClr>
                <a:srgbClr val="0070C0"/>
              </a:buClr>
              <a:buFont typeface="Wingdings" panose="05000000000000000000" pitchFamily="2" charset="2"/>
              <a:buChar char=""/>
            </a:pPr>
            <a:r>
              <a:rPr lang="en-AU" dirty="0">
                <a:solidFill>
                  <a:srgbClr val="000000"/>
                </a:solidFill>
              </a:rPr>
              <a:t>Organising</a:t>
            </a:r>
          </a:p>
        </p:txBody>
      </p:sp>
      <p:sp>
        <p:nvSpPr>
          <p:cNvPr id="5" name="Rectangle 4"/>
          <p:cNvSpPr/>
          <p:nvPr/>
        </p:nvSpPr>
        <p:spPr>
          <a:xfrm>
            <a:off x="3431704" y="3901178"/>
            <a:ext cx="2592288" cy="830997"/>
          </a:xfrm>
          <a:prstGeom prst="rect">
            <a:avLst/>
          </a:prstGeom>
        </p:spPr>
        <p:txBody>
          <a:bodyPr wrap="square">
            <a:spAutoFit/>
          </a:bodyPr>
          <a:lstStyle/>
          <a:p>
            <a:pPr marL="342891" indent="-342891">
              <a:buClr>
                <a:srgbClr val="0070C0"/>
              </a:buClr>
              <a:buFont typeface="Wingdings" panose="05000000000000000000" pitchFamily="2" charset="2"/>
              <a:buChar char=""/>
            </a:pPr>
            <a:r>
              <a:rPr lang="en-AU" dirty="0">
                <a:solidFill>
                  <a:srgbClr val="000000"/>
                </a:solidFill>
              </a:rPr>
              <a:t>Interruptions</a:t>
            </a:r>
          </a:p>
          <a:p>
            <a:pPr marL="342891" indent="-342891">
              <a:buClr>
                <a:srgbClr val="0070C0"/>
              </a:buClr>
              <a:buFont typeface="Wingdings" panose="05000000000000000000" pitchFamily="2" charset="2"/>
              <a:buChar char=""/>
            </a:pPr>
            <a:r>
              <a:rPr lang="en-AU" dirty="0">
                <a:solidFill>
                  <a:srgbClr val="000000"/>
                </a:solidFill>
              </a:rPr>
              <a:t>Messages </a:t>
            </a:r>
          </a:p>
        </p:txBody>
      </p:sp>
      <p:sp>
        <p:nvSpPr>
          <p:cNvPr id="6" name="Rectangle 5"/>
          <p:cNvSpPr/>
          <p:nvPr/>
        </p:nvSpPr>
        <p:spPr>
          <a:xfrm>
            <a:off x="6566093" y="3901178"/>
            <a:ext cx="2482235" cy="830997"/>
          </a:xfrm>
          <a:prstGeom prst="rect">
            <a:avLst/>
          </a:prstGeom>
        </p:spPr>
        <p:txBody>
          <a:bodyPr wrap="square">
            <a:spAutoFit/>
          </a:bodyPr>
          <a:lstStyle/>
          <a:p>
            <a:pPr marL="342891" indent="-342891">
              <a:buClr>
                <a:srgbClr val="0070C0"/>
              </a:buClr>
              <a:buFont typeface="Wingdings" panose="05000000000000000000" pitchFamily="2" charset="2"/>
              <a:buChar char=""/>
            </a:pPr>
            <a:r>
              <a:rPr lang="en-AU" dirty="0">
                <a:solidFill>
                  <a:srgbClr val="000000"/>
                </a:solidFill>
              </a:rPr>
              <a:t>Trivia</a:t>
            </a:r>
          </a:p>
          <a:p>
            <a:pPr marL="342891" indent="-342891">
              <a:buClr>
                <a:srgbClr val="0070C0"/>
              </a:buClr>
              <a:buFont typeface="Wingdings" panose="05000000000000000000" pitchFamily="2" charset="2"/>
              <a:buChar char=""/>
            </a:pPr>
            <a:r>
              <a:rPr lang="en-AU" dirty="0">
                <a:solidFill>
                  <a:srgbClr val="000000"/>
                </a:solidFill>
              </a:rPr>
              <a:t>Time wasters</a:t>
            </a:r>
          </a:p>
        </p:txBody>
      </p:sp>
      <p:sp>
        <p:nvSpPr>
          <p:cNvPr id="22" name="TextBox 21"/>
          <p:cNvSpPr txBox="1"/>
          <p:nvPr/>
        </p:nvSpPr>
        <p:spPr>
          <a:xfrm>
            <a:off x="3719736" y="2492898"/>
            <a:ext cx="2016224" cy="830997"/>
          </a:xfrm>
          <a:prstGeom prst="rect">
            <a:avLst/>
          </a:prstGeom>
          <a:solidFill>
            <a:schemeClr val="bg1"/>
          </a:solidFill>
        </p:spPr>
        <p:txBody>
          <a:bodyPr wrap="square" rtlCol="0">
            <a:spAutoFit/>
          </a:bodyPr>
          <a:lstStyle/>
          <a:p>
            <a:r>
              <a:rPr lang="en-AU" dirty="0">
                <a:solidFill>
                  <a:srgbClr val="000000"/>
                </a:solidFill>
              </a:rPr>
              <a:t>Quadrant of Necessity</a:t>
            </a:r>
          </a:p>
        </p:txBody>
      </p:sp>
      <p:sp>
        <p:nvSpPr>
          <p:cNvPr id="23" name="TextBox 22"/>
          <p:cNvSpPr txBox="1"/>
          <p:nvPr/>
        </p:nvSpPr>
        <p:spPr>
          <a:xfrm>
            <a:off x="3787720" y="5210705"/>
            <a:ext cx="2016224" cy="830997"/>
          </a:xfrm>
          <a:prstGeom prst="rect">
            <a:avLst/>
          </a:prstGeom>
          <a:solidFill>
            <a:schemeClr val="bg1"/>
          </a:solidFill>
        </p:spPr>
        <p:txBody>
          <a:bodyPr wrap="square" rtlCol="0">
            <a:spAutoFit/>
          </a:bodyPr>
          <a:lstStyle/>
          <a:p>
            <a:r>
              <a:rPr lang="en-AU" dirty="0">
                <a:solidFill>
                  <a:srgbClr val="000000"/>
                </a:solidFill>
              </a:rPr>
              <a:t>Quadrant of Deception</a:t>
            </a:r>
          </a:p>
        </p:txBody>
      </p:sp>
      <p:sp>
        <p:nvSpPr>
          <p:cNvPr id="24" name="TextBox 23"/>
          <p:cNvSpPr txBox="1"/>
          <p:nvPr/>
        </p:nvSpPr>
        <p:spPr>
          <a:xfrm>
            <a:off x="6672066" y="2420889"/>
            <a:ext cx="2196245" cy="830997"/>
          </a:xfrm>
          <a:prstGeom prst="rect">
            <a:avLst/>
          </a:prstGeom>
          <a:solidFill>
            <a:schemeClr val="bg1"/>
          </a:solidFill>
        </p:spPr>
        <p:txBody>
          <a:bodyPr wrap="square" rtlCol="0">
            <a:spAutoFit/>
          </a:bodyPr>
          <a:lstStyle/>
          <a:p>
            <a:r>
              <a:rPr lang="en-AU" dirty="0">
                <a:solidFill>
                  <a:srgbClr val="000000"/>
                </a:solidFill>
              </a:rPr>
              <a:t>Quadrant of Quality</a:t>
            </a:r>
          </a:p>
        </p:txBody>
      </p:sp>
      <p:sp>
        <p:nvSpPr>
          <p:cNvPr id="28" name="TextBox 27"/>
          <p:cNvSpPr txBox="1"/>
          <p:nvPr/>
        </p:nvSpPr>
        <p:spPr>
          <a:xfrm>
            <a:off x="6760840" y="5210706"/>
            <a:ext cx="2016224" cy="830997"/>
          </a:xfrm>
          <a:prstGeom prst="rect">
            <a:avLst/>
          </a:prstGeom>
          <a:solidFill>
            <a:schemeClr val="bg1"/>
          </a:solidFill>
        </p:spPr>
        <p:txBody>
          <a:bodyPr wrap="square" rtlCol="0">
            <a:spAutoFit/>
          </a:bodyPr>
          <a:lstStyle/>
          <a:p>
            <a:r>
              <a:rPr lang="en-AU" dirty="0">
                <a:solidFill>
                  <a:srgbClr val="000000"/>
                </a:solidFill>
              </a:rPr>
              <a:t>Quadrant of Waste</a:t>
            </a:r>
          </a:p>
        </p:txBody>
      </p:sp>
      <p:sp>
        <p:nvSpPr>
          <p:cNvPr id="2" name="Up Arrow 1"/>
          <p:cNvSpPr/>
          <p:nvPr/>
        </p:nvSpPr>
        <p:spPr>
          <a:xfrm>
            <a:off x="5347526" y="2997952"/>
            <a:ext cx="720081" cy="1480289"/>
          </a:xfrm>
          <a:prstGeom prst="up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FFFF"/>
              </a:solidFill>
            </a:endParaRPr>
          </a:p>
        </p:txBody>
      </p:sp>
      <p:sp>
        <p:nvSpPr>
          <p:cNvPr id="29" name="Up Arrow 28"/>
          <p:cNvSpPr/>
          <p:nvPr/>
        </p:nvSpPr>
        <p:spPr>
          <a:xfrm rot="18354101">
            <a:off x="6033812" y="2708331"/>
            <a:ext cx="720081" cy="1480289"/>
          </a:xfrm>
          <a:prstGeom prst="up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FFFF"/>
              </a:solidFill>
            </a:endParaRPr>
          </a:p>
        </p:txBody>
      </p:sp>
      <p:sp>
        <p:nvSpPr>
          <p:cNvPr id="14" name="Footer Placeholder 13"/>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18" name="Slide Number Placeholder 17"/>
          <p:cNvSpPr>
            <a:spLocks noGrp="1"/>
          </p:cNvSpPr>
          <p:nvPr>
            <p:ph type="sldNum" sz="quarter" idx="4"/>
          </p:nvPr>
        </p:nvSpPr>
        <p:spPr/>
        <p:txBody>
          <a:bodyPr/>
          <a:lstStyle/>
          <a:p>
            <a:fld id="{2955F7EB-7CF7-9B43-9B9B-E7CB76D2380D}" type="slidenum">
              <a:rPr lang="en-AU" smtClean="0">
                <a:solidFill>
                  <a:srgbClr val="FFFFFF"/>
                </a:solidFill>
              </a:rPr>
              <a:pPr/>
              <a:t>20</a:t>
            </a:fld>
            <a:endParaRPr lang="en-AU">
              <a:solidFill>
                <a:srgbClr val="FFFFFF"/>
              </a:solidFill>
            </a:endParaRPr>
          </a:p>
        </p:txBody>
      </p:sp>
    </p:spTree>
    <p:extLst>
      <p:ext uri="{BB962C8B-B14F-4D97-AF65-F5344CB8AC3E}">
        <p14:creationId xmlns:p14="http://schemas.microsoft.com/office/powerpoint/2010/main" val="11890329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8" grpId="0" animBg="1"/>
      <p:bldP spid="2" grpId="0" animBg="1"/>
      <p:bldP spid="2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3432" y="861857"/>
            <a:ext cx="9418320" cy="2958080"/>
          </a:xfrm>
        </p:spPr>
        <p:txBody>
          <a:bodyPr/>
          <a:lstStyle/>
          <a:p>
            <a:r>
              <a:rPr lang="en-AU" smtClean="0"/>
              <a:t>Working with your supervisor(s)</a:t>
            </a:r>
            <a:endParaRPr lang="en-AU" dirty="0"/>
          </a:p>
        </p:txBody>
      </p:sp>
      <p:sp>
        <p:nvSpPr>
          <p:cNvPr id="5" name="Footer Placeholder 4"/>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7" name="Slide Number Placeholder 6"/>
          <p:cNvSpPr>
            <a:spLocks noGrp="1"/>
          </p:cNvSpPr>
          <p:nvPr>
            <p:ph type="sldNum" sz="quarter" idx="4"/>
          </p:nvPr>
        </p:nvSpPr>
        <p:spPr/>
        <p:txBody>
          <a:bodyPr/>
          <a:lstStyle/>
          <a:p>
            <a:fld id="{2955F7EB-7CF7-9B43-9B9B-E7CB76D2380D}" type="slidenum">
              <a:rPr lang="en-AU" smtClean="0">
                <a:solidFill>
                  <a:srgbClr val="FFFFFF"/>
                </a:solidFill>
              </a:rPr>
              <a:pPr/>
              <a:t>21</a:t>
            </a:fld>
            <a:endParaRPr lang="en-AU">
              <a:solidFill>
                <a:srgbClr val="FFFFFF"/>
              </a:solidFill>
            </a:endParaRPr>
          </a:p>
        </p:txBody>
      </p:sp>
    </p:spTree>
    <p:extLst>
      <p:ext uri="{BB962C8B-B14F-4D97-AF65-F5344CB8AC3E}">
        <p14:creationId xmlns:p14="http://schemas.microsoft.com/office/powerpoint/2010/main" val="37424335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smtClean="0"/>
              <a:t>Scenarios</a:t>
            </a:r>
            <a:endParaRPr lang="en-AU" dirty="0"/>
          </a:p>
        </p:txBody>
      </p:sp>
      <p:sp>
        <p:nvSpPr>
          <p:cNvPr id="5" name="Content Placeholder 4"/>
          <p:cNvSpPr>
            <a:spLocks noGrp="1"/>
          </p:cNvSpPr>
          <p:nvPr>
            <p:ph idx="1"/>
          </p:nvPr>
        </p:nvSpPr>
        <p:spPr/>
        <p:txBody>
          <a:bodyPr/>
          <a:lstStyle/>
          <a:p>
            <a:r>
              <a:rPr lang="en-AU" dirty="0" smtClean="0"/>
              <a:t>Review the scenarios</a:t>
            </a:r>
          </a:p>
          <a:p>
            <a:r>
              <a:rPr lang="en-AU" dirty="0" smtClean="0"/>
              <a:t>How could you respond to these situations? </a:t>
            </a:r>
          </a:p>
          <a:p>
            <a:r>
              <a:rPr lang="en-AU" dirty="0" smtClean="0"/>
              <a:t>How could you prevent these situations? </a:t>
            </a:r>
            <a:endParaRPr lang="en-AU" dirty="0"/>
          </a:p>
        </p:txBody>
      </p:sp>
      <p:sp>
        <p:nvSpPr>
          <p:cNvPr id="8" name="Footer Placeholder 7"/>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9" name="Slide Number Placeholder 8"/>
          <p:cNvSpPr>
            <a:spLocks noGrp="1"/>
          </p:cNvSpPr>
          <p:nvPr>
            <p:ph type="sldNum" sz="quarter" idx="4"/>
          </p:nvPr>
        </p:nvSpPr>
        <p:spPr/>
        <p:txBody>
          <a:bodyPr/>
          <a:lstStyle/>
          <a:p>
            <a:fld id="{2955F7EB-7CF7-9B43-9B9B-E7CB76D2380D}" type="slidenum">
              <a:rPr lang="en-AU" smtClean="0">
                <a:solidFill>
                  <a:srgbClr val="FFFFFF"/>
                </a:solidFill>
              </a:rPr>
              <a:pPr/>
              <a:t>22</a:t>
            </a:fld>
            <a:endParaRPr lang="en-AU">
              <a:solidFill>
                <a:srgbClr val="FFFFFF"/>
              </a:solidFill>
            </a:endParaRPr>
          </a:p>
        </p:txBody>
      </p:sp>
    </p:spTree>
    <p:extLst>
      <p:ext uri="{BB962C8B-B14F-4D97-AF65-F5344CB8AC3E}">
        <p14:creationId xmlns:p14="http://schemas.microsoft.com/office/powerpoint/2010/main" val="22144853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smtClean="0"/>
              <a:t>Tips for working with your supervisor(s)</a:t>
            </a:r>
            <a:endParaRPr lang="en-AU" dirty="0"/>
          </a:p>
        </p:txBody>
      </p:sp>
      <p:sp>
        <p:nvSpPr>
          <p:cNvPr id="3" name="Content Placeholder 2"/>
          <p:cNvSpPr>
            <a:spLocks noGrp="1"/>
          </p:cNvSpPr>
          <p:nvPr>
            <p:ph idx="1"/>
          </p:nvPr>
        </p:nvSpPr>
        <p:spPr/>
        <p:txBody>
          <a:bodyPr/>
          <a:lstStyle/>
          <a:p>
            <a:r>
              <a:rPr lang="en-AU" dirty="0" smtClean="0"/>
              <a:t>Clear expectations</a:t>
            </a:r>
          </a:p>
          <a:p>
            <a:pPr lvl="1"/>
            <a:r>
              <a:rPr lang="en-AU" dirty="0" smtClean="0"/>
              <a:t>Set them early</a:t>
            </a:r>
          </a:p>
          <a:p>
            <a:r>
              <a:rPr lang="en-AU" dirty="0" smtClean="0"/>
              <a:t>Meet regularly</a:t>
            </a:r>
          </a:p>
          <a:p>
            <a:r>
              <a:rPr lang="en-AU" dirty="0" smtClean="0"/>
              <a:t>Constant communication</a:t>
            </a:r>
          </a:p>
          <a:p>
            <a:pPr lvl="1"/>
            <a:r>
              <a:rPr lang="en-AU" dirty="0" smtClean="0"/>
              <a:t>Pre-meeting agenda</a:t>
            </a:r>
          </a:p>
          <a:p>
            <a:pPr lvl="1"/>
            <a:r>
              <a:rPr lang="en-AU" dirty="0" smtClean="0"/>
              <a:t>Meeting minutes/summary</a:t>
            </a:r>
          </a:p>
          <a:p>
            <a:r>
              <a:rPr lang="en-AU" dirty="0" smtClean="0"/>
              <a:t>Deal with feedback</a:t>
            </a:r>
            <a:endParaRPr lang="en-AU" dirty="0"/>
          </a:p>
        </p:txBody>
      </p:sp>
      <p:sp>
        <p:nvSpPr>
          <p:cNvPr id="8" name="Footer Placeholder 7"/>
          <p:cNvSpPr>
            <a:spLocks noGrp="1"/>
          </p:cNvSpPr>
          <p:nvPr>
            <p:ph type="ftr" sz="quarter" idx="3"/>
          </p:nvPr>
        </p:nvSpPr>
        <p:spPr/>
        <p:txBody>
          <a:bodyPr/>
          <a:lstStyle/>
          <a:p>
            <a:r>
              <a:rPr lang="en-AU" smtClean="0"/>
              <a:t>ANU Academic Skills</a:t>
            </a:r>
            <a:endParaRPr lang="en-AU"/>
          </a:p>
        </p:txBody>
      </p:sp>
      <p:sp>
        <p:nvSpPr>
          <p:cNvPr id="9" name="Slide Number Placeholder 8"/>
          <p:cNvSpPr>
            <a:spLocks noGrp="1"/>
          </p:cNvSpPr>
          <p:nvPr>
            <p:ph type="sldNum" sz="quarter" idx="4"/>
          </p:nvPr>
        </p:nvSpPr>
        <p:spPr/>
        <p:txBody>
          <a:bodyPr/>
          <a:lstStyle/>
          <a:p>
            <a:fld id="{2955F7EB-7CF7-9B43-9B9B-E7CB76D2380D}" type="slidenum">
              <a:rPr lang="en-AU" smtClean="0"/>
              <a:pPr/>
              <a:t>23</a:t>
            </a:fld>
            <a:endParaRPr lang="en-AU"/>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5903" y="2564160"/>
            <a:ext cx="4473869" cy="2520280"/>
          </a:xfrm>
          <a:prstGeom prst="rect">
            <a:avLst/>
          </a:prstGeom>
        </p:spPr>
      </p:pic>
    </p:spTree>
    <p:extLst>
      <p:ext uri="{BB962C8B-B14F-4D97-AF65-F5344CB8AC3E}">
        <p14:creationId xmlns:p14="http://schemas.microsoft.com/office/powerpoint/2010/main" val="32658466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a:xfrm>
            <a:off x="1231249" y="548680"/>
            <a:ext cx="9692640" cy="903000"/>
          </a:xfrm>
        </p:spPr>
        <p:txBody>
          <a:bodyPr>
            <a:normAutofit/>
          </a:bodyPr>
          <a:lstStyle/>
          <a:p>
            <a:r>
              <a:rPr lang="en-AU" altLang="en-US" sz="4000" smtClean="0"/>
              <a:t>How can you improve your writing?</a:t>
            </a:r>
            <a:endParaRPr lang="en-AU" altLang="en-US" sz="4000" dirty="0"/>
          </a:p>
        </p:txBody>
      </p:sp>
      <p:sp>
        <p:nvSpPr>
          <p:cNvPr id="41987" name="Content Placeholder 2"/>
          <p:cNvSpPr>
            <a:spLocks noGrp="1"/>
          </p:cNvSpPr>
          <p:nvPr>
            <p:ph idx="1"/>
          </p:nvPr>
        </p:nvSpPr>
        <p:spPr/>
        <p:txBody>
          <a:bodyPr>
            <a:noAutofit/>
          </a:bodyPr>
          <a:lstStyle/>
          <a:p>
            <a:r>
              <a:rPr lang="en-US" altLang="en-US" sz="2800" dirty="0" smtClean="0"/>
              <a:t>Start writing early</a:t>
            </a:r>
          </a:p>
          <a:p>
            <a:r>
              <a:rPr lang="en-US" altLang="en-US" sz="2800" dirty="0" smtClean="0"/>
              <a:t>Keep writing</a:t>
            </a:r>
          </a:p>
          <a:p>
            <a:r>
              <a:rPr lang="en-US" altLang="en-US" sz="2800" dirty="0" smtClean="0"/>
              <a:t>Keep reading </a:t>
            </a:r>
          </a:p>
          <a:p>
            <a:r>
              <a:rPr lang="en-US" altLang="en-US" sz="2800" dirty="0" smtClean="0"/>
              <a:t>Keep a vocabulary notebook</a:t>
            </a:r>
          </a:p>
          <a:p>
            <a:r>
              <a:rPr lang="en-AU" altLang="en-US" sz="2800" dirty="0" smtClean="0"/>
              <a:t>Seek feedback</a:t>
            </a:r>
          </a:p>
          <a:p>
            <a:pPr lvl="1"/>
            <a:r>
              <a:rPr lang="en-AU" altLang="en-US" sz="2400" dirty="0" smtClean="0"/>
              <a:t>Supervisor</a:t>
            </a:r>
          </a:p>
          <a:p>
            <a:pPr lvl="1"/>
            <a:r>
              <a:rPr lang="en-AU" altLang="en-US" sz="2400" dirty="0" smtClean="0"/>
              <a:t>Academic Skills </a:t>
            </a:r>
          </a:p>
          <a:p>
            <a:r>
              <a:rPr lang="en-AU" altLang="en-US" sz="2800" dirty="0" smtClean="0"/>
              <a:t>Draft and re-draft</a:t>
            </a:r>
            <a:endParaRPr lang="en-AU" altLang="en-US" sz="2800" dirty="0"/>
          </a:p>
        </p:txBody>
      </p:sp>
      <p:pic>
        <p:nvPicPr>
          <p:cNvPr id="3076" name="Picture 4" descr="https://pixabay.com/get/e831b90e2df7073ed1584d05fb0938c9bd22ffd41db9154694f2c07aa5/english-1481536_1280.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44071" y="2420887"/>
            <a:ext cx="4179817" cy="2778924"/>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Footer Placeholder 3"/>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5" name="Slide Number Placeholder 4"/>
          <p:cNvSpPr>
            <a:spLocks noGrp="1"/>
          </p:cNvSpPr>
          <p:nvPr>
            <p:ph type="sldNum" sz="quarter" idx="4"/>
          </p:nvPr>
        </p:nvSpPr>
        <p:spPr/>
        <p:txBody>
          <a:bodyPr/>
          <a:lstStyle/>
          <a:p>
            <a:fld id="{2955F7EB-7CF7-9B43-9B9B-E7CB76D2380D}" type="slidenum">
              <a:rPr lang="en-AU" smtClean="0">
                <a:solidFill>
                  <a:srgbClr val="FFFFFF"/>
                </a:solidFill>
              </a:rPr>
              <a:pPr/>
              <a:t>24</a:t>
            </a:fld>
            <a:endParaRPr lang="en-AU">
              <a:solidFill>
                <a:srgbClr val="FFFFFF"/>
              </a:solidFill>
            </a:endParaRPr>
          </a:p>
        </p:txBody>
      </p:sp>
    </p:spTree>
    <p:extLst>
      <p:ext uri="{BB962C8B-B14F-4D97-AF65-F5344CB8AC3E}">
        <p14:creationId xmlns:p14="http://schemas.microsoft.com/office/powerpoint/2010/main" val="28498771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Know your project</a:t>
            </a:r>
            <a:endParaRPr lang="en-US" dirty="0"/>
          </a:p>
        </p:txBody>
      </p:sp>
      <p:sp>
        <p:nvSpPr>
          <p:cNvPr id="3" name="Content Placeholder 2"/>
          <p:cNvSpPr>
            <a:spLocks noGrp="1"/>
          </p:cNvSpPr>
          <p:nvPr>
            <p:ph idx="1"/>
          </p:nvPr>
        </p:nvSpPr>
        <p:spPr/>
        <p:txBody>
          <a:bodyPr>
            <a:normAutofit/>
          </a:bodyPr>
          <a:lstStyle/>
          <a:p>
            <a:r>
              <a:rPr lang="en-AU" dirty="0" smtClean="0"/>
              <a:t>Reflect and be accountable</a:t>
            </a:r>
          </a:p>
          <a:p>
            <a:r>
              <a:rPr lang="en-US" dirty="0" smtClean="0"/>
              <a:t>Define </a:t>
            </a:r>
            <a:r>
              <a:rPr lang="en-US" dirty="0" smtClean="0"/>
              <a:t>the project </a:t>
            </a:r>
            <a:r>
              <a:rPr lang="en-US" dirty="0" smtClean="0"/>
              <a:t>parameters </a:t>
            </a:r>
          </a:p>
          <a:p>
            <a:r>
              <a:rPr lang="en-AU" dirty="0" smtClean="0"/>
              <a:t>Break project into small, realistic milestones</a:t>
            </a:r>
          </a:p>
          <a:p>
            <a:r>
              <a:rPr lang="en-AU" dirty="0" smtClean="0"/>
              <a:t>Update </a:t>
            </a:r>
            <a:r>
              <a:rPr lang="en-AU" dirty="0" smtClean="0"/>
              <a:t>your </a:t>
            </a:r>
            <a:r>
              <a:rPr lang="en-AU" dirty="0" smtClean="0"/>
              <a:t>planner</a:t>
            </a:r>
          </a:p>
          <a:p>
            <a:r>
              <a:rPr lang="en-AU" dirty="0" smtClean="0"/>
              <a:t>Prioritise planning ahead</a:t>
            </a:r>
          </a:p>
          <a:p>
            <a:r>
              <a:rPr lang="en-AU" dirty="0" smtClean="0"/>
              <a:t>Be proactive with your supervisor</a:t>
            </a:r>
            <a:endParaRPr lang="en-AU" dirty="0" smtClean="0"/>
          </a:p>
          <a:p>
            <a:endParaRPr lang="en-US" dirty="0"/>
          </a:p>
        </p:txBody>
      </p:sp>
      <p:sp>
        <p:nvSpPr>
          <p:cNvPr id="7" name="Footer Placeholder 6"/>
          <p:cNvSpPr>
            <a:spLocks noGrp="1"/>
          </p:cNvSpPr>
          <p:nvPr>
            <p:ph type="ftr" sz="quarter" idx="3"/>
          </p:nvPr>
        </p:nvSpPr>
        <p:spPr/>
        <p:txBody>
          <a:bodyPr/>
          <a:lstStyle/>
          <a:p>
            <a:r>
              <a:rPr lang="en-AU" smtClean="0"/>
              <a:t>ANU Academic Skills</a:t>
            </a:r>
            <a:endParaRPr lang="en-AU"/>
          </a:p>
        </p:txBody>
      </p:sp>
      <p:sp>
        <p:nvSpPr>
          <p:cNvPr id="8" name="Slide Number Placeholder 7"/>
          <p:cNvSpPr>
            <a:spLocks noGrp="1"/>
          </p:cNvSpPr>
          <p:nvPr>
            <p:ph type="sldNum" sz="quarter" idx="4"/>
          </p:nvPr>
        </p:nvSpPr>
        <p:spPr/>
        <p:txBody>
          <a:bodyPr/>
          <a:lstStyle/>
          <a:p>
            <a:fld id="{2955F7EB-7CF7-9B43-9B9B-E7CB76D2380D}" type="slidenum">
              <a:rPr lang="en-AU" smtClean="0"/>
              <a:pPr/>
              <a:t>25</a:t>
            </a:fld>
            <a:endParaRPr lang="en-AU"/>
          </a:p>
        </p:txBody>
      </p:sp>
    </p:spTree>
    <p:extLst>
      <p:ext uri="{BB962C8B-B14F-4D97-AF65-F5344CB8AC3E}">
        <p14:creationId xmlns:p14="http://schemas.microsoft.com/office/powerpoint/2010/main" val="39015647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AU" dirty="0" smtClean="0"/>
              <a:t>Academic Skills</a:t>
            </a:r>
            <a:endParaRPr lang="en-AU" dirty="0"/>
          </a:p>
        </p:txBody>
      </p:sp>
      <p:sp>
        <p:nvSpPr>
          <p:cNvPr id="8" name="Content Placeholder 7"/>
          <p:cNvSpPr>
            <a:spLocks noGrp="1"/>
          </p:cNvSpPr>
          <p:nvPr>
            <p:ph idx="1"/>
          </p:nvPr>
        </p:nvSpPr>
        <p:spPr>
          <a:xfrm>
            <a:off x="1261872" y="1828800"/>
            <a:ext cx="5482200" cy="4351337"/>
          </a:xfrm>
        </p:spPr>
        <p:txBody>
          <a:bodyPr>
            <a:normAutofit/>
          </a:bodyPr>
          <a:lstStyle/>
          <a:p>
            <a:r>
              <a:rPr lang="en-AU" dirty="0" smtClean="0"/>
              <a:t>1-1 appointments for advice on your writing</a:t>
            </a:r>
          </a:p>
          <a:p>
            <a:pPr lvl="1"/>
            <a:r>
              <a:rPr lang="en-AU" dirty="0" smtClean="0">
                <a:hlinkClick r:id="rId3"/>
              </a:rPr>
              <a:t>anu.edu.au/</a:t>
            </a:r>
            <a:r>
              <a:rPr lang="en-AU" dirty="0" err="1" smtClean="0">
                <a:hlinkClick r:id="rId3"/>
              </a:rPr>
              <a:t>academicskills</a:t>
            </a:r>
            <a:endParaRPr lang="en-AU" dirty="0" smtClean="0"/>
          </a:p>
          <a:p>
            <a:r>
              <a:rPr lang="en-AU" dirty="0" smtClean="0">
                <a:hlinkClick r:id="rId4"/>
              </a:rPr>
              <a:t>Research writing</a:t>
            </a:r>
            <a:r>
              <a:rPr lang="en-AU" dirty="0" smtClean="0"/>
              <a:t> web resources</a:t>
            </a:r>
            <a:endParaRPr lang="en-AU" dirty="0"/>
          </a:p>
          <a:p>
            <a:endParaRPr lang="en-AU" dirty="0"/>
          </a:p>
        </p:txBody>
      </p:sp>
      <p:sp>
        <p:nvSpPr>
          <p:cNvPr id="6" name="Slide Number Placeholder 5"/>
          <p:cNvSpPr>
            <a:spLocks noGrp="1"/>
          </p:cNvSpPr>
          <p:nvPr>
            <p:ph type="sldNum" sz="quarter" idx="4"/>
          </p:nvPr>
        </p:nvSpPr>
        <p:spPr/>
        <p:txBody>
          <a:bodyPr/>
          <a:lstStyle/>
          <a:p>
            <a:fld id="{8F41402B-1FA2-5F4A-AD99-DA5BF2F5ECA8}" type="slidenum">
              <a:rPr lang="en-AU" smtClean="0">
                <a:solidFill>
                  <a:srgbClr val="FFFFFF"/>
                </a:solidFill>
              </a:rPr>
              <a:pPr/>
              <a:t>26</a:t>
            </a:fld>
            <a:endParaRPr lang="en-AU">
              <a:solidFill>
                <a:srgbClr val="FFFFFF"/>
              </a:solidFill>
            </a:endParaRPr>
          </a:p>
        </p:txBody>
      </p:sp>
      <p:sp>
        <p:nvSpPr>
          <p:cNvPr id="9" name="Footer Placeholder 8"/>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pic>
        <p:nvPicPr>
          <p:cNvPr id="10" name="Picture 9"/>
          <p:cNvPicPr>
            <a:picLocks noChangeAspect="1"/>
          </p:cNvPicPr>
          <p:nvPr/>
        </p:nvPicPr>
        <p:blipFill>
          <a:blip r:embed="rId5"/>
          <a:stretch>
            <a:fillRect/>
          </a:stretch>
        </p:blipFill>
        <p:spPr>
          <a:xfrm>
            <a:off x="6550706" y="1842293"/>
            <a:ext cx="4819861" cy="3746947"/>
          </a:xfrm>
          <a:prstGeom prst="rect">
            <a:avLst/>
          </a:prstGeom>
        </p:spPr>
      </p:pic>
    </p:spTree>
    <p:extLst>
      <p:ext uri="{BB962C8B-B14F-4D97-AF65-F5344CB8AC3E}">
        <p14:creationId xmlns:p14="http://schemas.microsoft.com/office/powerpoint/2010/main" val="23461611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http://lifepalette.com/wp-content/uploads/2015/02/habits-1024x528.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9416" y="1484784"/>
            <a:ext cx="10304639" cy="531333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288032" y="365760"/>
            <a:ext cx="11424592" cy="830992"/>
          </a:xfrm>
        </p:spPr>
        <p:txBody>
          <a:bodyPr>
            <a:normAutofit fontScale="90000"/>
          </a:bodyPr>
          <a:lstStyle/>
          <a:p>
            <a:r>
              <a:rPr lang="en-AU" dirty="0" smtClean="0"/>
              <a:t>What makes time management difficult in Honours?</a:t>
            </a:r>
            <a:endParaRPr lang="en-AU" dirty="0"/>
          </a:p>
        </p:txBody>
      </p:sp>
      <p:sp>
        <p:nvSpPr>
          <p:cNvPr id="9" name="Slide Number Placeholder 8"/>
          <p:cNvSpPr>
            <a:spLocks noGrp="1"/>
          </p:cNvSpPr>
          <p:nvPr>
            <p:ph type="sldNum" sz="quarter" idx="4"/>
          </p:nvPr>
        </p:nvSpPr>
        <p:spPr/>
        <p:txBody>
          <a:bodyPr/>
          <a:lstStyle/>
          <a:p>
            <a:fld id="{2955F7EB-7CF7-9B43-9B9B-E7CB76D2380D}" type="slidenum">
              <a:rPr lang="en-AU" smtClean="0">
                <a:solidFill>
                  <a:srgbClr val="FFFFFF"/>
                </a:solidFill>
              </a:rPr>
              <a:pPr/>
              <a:t>3</a:t>
            </a:fld>
            <a:endParaRPr lang="en-AU">
              <a:solidFill>
                <a:srgbClr val="FFFFFF"/>
              </a:solidFill>
            </a:endParaRPr>
          </a:p>
        </p:txBody>
      </p:sp>
    </p:spTree>
    <p:extLst>
      <p:ext uri="{BB962C8B-B14F-4D97-AF65-F5344CB8AC3E}">
        <p14:creationId xmlns:p14="http://schemas.microsoft.com/office/powerpoint/2010/main" val="307580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1282" t="14274" r="12446"/>
          <a:stretch/>
        </p:blipFill>
        <p:spPr>
          <a:xfrm>
            <a:off x="1559496" y="158157"/>
            <a:ext cx="8748464" cy="6580982"/>
          </a:xfrm>
          <a:prstGeom prst="rect">
            <a:avLst/>
          </a:prstGeom>
          <a:ln>
            <a:noFill/>
          </a:ln>
        </p:spPr>
      </p:pic>
      <p:sp>
        <p:nvSpPr>
          <p:cNvPr id="2" name="Footer Placeholder 1"/>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3" name="Slide Number Placeholder 2"/>
          <p:cNvSpPr>
            <a:spLocks noGrp="1"/>
          </p:cNvSpPr>
          <p:nvPr>
            <p:ph type="sldNum" sz="quarter" idx="4"/>
          </p:nvPr>
        </p:nvSpPr>
        <p:spPr/>
        <p:txBody>
          <a:bodyPr/>
          <a:lstStyle/>
          <a:p>
            <a:fld id="{2955F7EB-7CF7-9B43-9B9B-E7CB76D2380D}" type="slidenum">
              <a:rPr lang="en-AU" smtClean="0">
                <a:solidFill>
                  <a:srgbClr val="FFFFFF"/>
                </a:solidFill>
              </a:rPr>
              <a:pPr/>
              <a:t>4</a:t>
            </a:fld>
            <a:endParaRPr lang="en-AU">
              <a:solidFill>
                <a:srgbClr val="FFFFFF"/>
              </a:solidFill>
            </a:endParaRPr>
          </a:p>
        </p:txBody>
      </p:sp>
    </p:spTree>
    <p:extLst>
      <p:ext uri="{BB962C8B-B14F-4D97-AF65-F5344CB8AC3E}">
        <p14:creationId xmlns:p14="http://schemas.microsoft.com/office/powerpoint/2010/main" val="1380089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 xmlns:a16="http://schemas.microsoft.com/office/drawing/2014/main" id="{DE29C0C5-176E-47DC-A13D-17C0024AAC3A}"/>
              </a:ext>
            </a:extLst>
          </p:cNvPr>
          <p:cNvGrpSpPr/>
          <p:nvPr/>
        </p:nvGrpSpPr>
        <p:grpSpPr>
          <a:xfrm>
            <a:off x="3719736" y="1052736"/>
            <a:ext cx="7416824" cy="2520280"/>
            <a:chOff x="1487488" y="980728"/>
            <a:chExt cx="7416824" cy="2520280"/>
          </a:xfrm>
        </p:grpSpPr>
        <p:sp>
          <p:nvSpPr>
            <p:cNvPr id="3" name="Rectangle: Rounded Corners 2">
              <a:extLst>
                <a:ext uri="{FF2B5EF4-FFF2-40B4-BE49-F238E27FC236}">
                  <a16:creationId xmlns="" xmlns:a16="http://schemas.microsoft.com/office/drawing/2014/main" id="{9459F9C4-DD61-4084-9EA6-F7A55D09A069}"/>
                </a:ext>
              </a:extLst>
            </p:cNvPr>
            <p:cNvSpPr/>
            <p:nvPr/>
          </p:nvSpPr>
          <p:spPr>
            <a:xfrm>
              <a:off x="1487488" y="980728"/>
              <a:ext cx="3744416" cy="1800200"/>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AU" sz="4800" dirty="0">
                  <a:solidFill>
                    <a:srgbClr val="000000"/>
                  </a:solidFill>
                </a:rPr>
                <a:t>Expectation</a:t>
              </a:r>
            </a:p>
          </p:txBody>
        </p:sp>
        <p:cxnSp>
          <p:nvCxnSpPr>
            <p:cNvPr id="6" name="Connector: Curved 5">
              <a:extLst>
                <a:ext uri="{FF2B5EF4-FFF2-40B4-BE49-F238E27FC236}">
                  <a16:creationId xmlns="" xmlns:a16="http://schemas.microsoft.com/office/drawing/2014/main" id="{FEF3A695-474E-4B15-BD21-66B7731EA89B}"/>
                </a:ext>
              </a:extLst>
            </p:cNvPr>
            <p:cNvCxnSpPr>
              <a:stCxn id="3" idx="3"/>
            </p:cNvCxnSpPr>
            <p:nvPr/>
          </p:nvCxnSpPr>
          <p:spPr>
            <a:xfrm>
              <a:off x="5231904" y="1880828"/>
              <a:ext cx="3672408" cy="1620180"/>
            </a:xfrm>
            <a:prstGeom prst="curvedConnector3">
              <a:avLst/>
            </a:prstGeom>
            <a:ln w="171450">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3" name="Connector: Curved 12">
            <a:extLst>
              <a:ext uri="{FF2B5EF4-FFF2-40B4-BE49-F238E27FC236}">
                <a16:creationId xmlns="" xmlns:a16="http://schemas.microsoft.com/office/drawing/2014/main" id="{733497E3-E289-47DF-86E8-96743C8DF76F}"/>
              </a:ext>
            </a:extLst>
          </p:cNvPr>
          <p:cNvCxnSpPr>
            <a:cxnSpLocks/>
          </p:cNvCxnSpPr>
          <p:nvPr/>
        </p:nvCxnSpPr>
        <p:spPr>
          <a:xfrm flipH="1" flipV="1">
            <a:off x="299356" y="3432513"/>
            <a:ext cx="3672408" cy="1620180"/>
          </a:xfrm>
          <a:prstGeom prst="curvedConnector3">
            <a:avLst/>
          </a:prstGeom>
          <a:ln w="17145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Rectangle: Rounded Corners 3">
            <a:extLst>
              <a:ext uri="{FF2B5EF4-FFF2-40B4-BE49-F238E27FC236}">
                <a16:creationId xmlns="" xmlns:a16="http://schemas.microsoft.com/office/drawing/2014/main" id="{33F119DA-84FD-474F-AE23-E1568E2AD116}"/>
              </a:ext>
            </a:extLst>
          </p:cNvPr>
          <p:cNvSpPr/>
          <p:nvPr/>
        </p:nvSpPr>
        <p:spPr>
          <a:xfrm>
            <a:off x="3719736" y="4293096"/>
            <a:ext cx="3744416" cy="1800200"/>
          </a:xfrm>
          <a:prstGeom prst="roundRect">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AU" sz="4800" dirty="0">
                <a:solidFill>
                  <a:srgbClr val="000000"/>
                </a:solidFill>
              </a:rPr>
              <a:t>Reality</a:t>
            </a:r>
          </a:p>
        </p:txBody>
      </p:sp>
      <p:cxnSp>
        <p:nvCxnSpPr>
          <p:cNvPr id="7" name="Connector: Curved 6">
            <a:extLst>
              <a:ext uri="{FF2B5EF4-FFF2-40B4-BE49-F238E27FC236}">
                <a16:creationId xmlns="" xmlns:a16="http://schemas.microsoft.com/office/drawing/2014/main" id="{3A13BF33-106F-4C25-98FF-3D4BC9327C17}"/>
              </a:ext>
            </a:extLst>
          </p:cNvPr>
          <p:cNvCxnSpPr>
            <a:cxnSpLocks/>
          </p:cNvCxnSpPr>
          <p:nvPr/>
        </p:nvCxnSpPr>
        <p:spPr>
          <a:xfrm flipV="1">
            <a:off x="7464152" y="3573016"/>
            <a:ext cx="3672408" cy="1620180"/>
          </a:xfrm>
          <a:prstGeom prst="curvedConnector3">
            <a:avLst/>
          </a:prstGeom>
          <a:ln w="171450">
            <a:solidFill>
              <a:schemeClr val="accent4">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Arrow: Right 13">
            <a:extLst>
              <a:ext uri="{FF2B5EF4-FFF2-40B4-BE49-F238E27FC236}">
                <a16:creationId xmlns="" xmlns:a16="http://schemas.microsoft.com/office/drawing/2014/main" id="{BD31054F-4D59-442E-930F-E9634511757B}"/>
              </a:ext>
            </a:extLst>
          </p:cNvPr>
          <p:cNvSpPr/>
          <p:nvPr/>
        </p:nvSpPr>
        <p:spPr>
          <a:xfrm>
            <a:off x="7248128" y="3187722"/>
            <a:ext cx="2664296" cy="730915"/>
          </a:xfrm>
          <a:prstGeom prst="rightArrow">
            <a:avLst>
              <a:gd name="adj1" fmla="val 50000"/>
              <a:gd name="adj2" fmla="val 73049"/>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AU" dirty="0">
                <a:solidFill>
                  <a:srgbClr val="FFFFFF"/>
                </a:solidFill>
              </a:rPr>
              <a:t>Accountability</a:t>
            </a:r>
          </a:p>
        </p:txBody>
      </p:sp>
      <p:pic>
        <p:nvPicPr>
          <p:cNvPr id="2" name="Picture 1">
            <a:extLst>
              <a:ext uri="{FF2B5EF4-FFF2-40B4-BE49-F238E27FC236}">
                <a16:creationId xmlns="" xmlns:a16="http://schemas.microsoft.com/office/drawing/2014/main" id="{24CC08E5-476C-4E2A-B15E-3A44D1B62A8B}"/>
              </a:ext>
            </a:extLst>
          </p:cNvPr>
          <p:cNvPicPr>
            <a:picLocks noChangeAspect="1"/>
          </p:cNvPicPr>
          <p:nvPr/>
        </p:nvPicPr>
        <p:blipFill>
          <a:blip r:embed="rId3"/>
          <a:stretch>
            <a:fillRect/>
          </a:stretch>
        </p:blipFill>
        <p:spPr>
          <a:xfrm>
            <a:off x="10488488" y="50594"/>
            <a:ext cx="901711" cy="1362182"/>
          </a:xfrm>
          <a:prstGeom prst="rect">
            <a:avLst/>
          </a:prstGeom>
        </p:spPr>
      </p:pic>
      <p:sp>
        <p:nvSpPr>
          <p:cNvPr id="8" name="Footer Placeholder 7"/>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9" name="Slide Number Placeholder 8"/>
          <p:cNvSpPr>
            <a:spLocks noGrp="1"/>
          </p:cNvSpPr>
          <p:nvPr>
            <p:ph type="sldNum" sz="quarter" idx="4"/>
          </p:nvPr>
        </p:nvSpPr>
        <p:spPr/>
        <p:txBody>
          <a:bodyPr/>
          <a:lstStyle/>
          <a:p>
            <a:fld id="{2955F7EB-7CF7-9B43-9B9B-E7CB76D2380D}" type="slidenum">
              <a:rPr lang="en-AU" smtClean="0">
                <a:solidFill>
                  <a:srgbClr val="FFFFFF"/>
                </a:solidFill>
              </a:rPr>
              <a:pPr/>
              <a:t>5</a:t>
            </a:fld>
            <a:endParaRPr lang="en-AU">
              <a:solidFill>
                <a:srgbClr val="FFFFFF"/>
              </a:solidFill>
            </a:endParaRPr>
          </a:p>
        </p:txBody>
      </p:sp>
    </p:spTree>
    <p:extLst>
      <p:ext uri="{BB962C8B-B14F-4D97-AF65-F5344CB8AC3E}">
        <p14:creationId xmlns:p14="http://schemas.microsoft.com/office/powerpoint/2010/main" val="35526731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6360E203-6407-43AD-A21F-8E09C069A9CE}"/>
              </a:ext>
            </a:extLst>
          </p:cNvPr>
          <p:cNvSpPr>
            <a:spLocks noGrp="1"/>
          </p:cNvSpPr>
          <p:nvPr>
            <p:ph type="title"/>
          </p:nvPr>
        </p:nvSpPr>
        <p:spPr/>
        <p:txBody>
          <a:bodyPr/>
          <a:lstStyle/>
          <a:p>
            <a:r>
              <a:rPr lang="en-AU" dirty="0" smtClean="0"/>
              <a:t>Discuss in pairs</a:t>
            </a:r>
            <a:endParaRPr lang="en-AU" dirty="0"/>
          </a:p>
        </p:txBody>
      </p:sp>
      <p:sp>
        <p:nvSpPr>
          <p:cNvPr id="4" name="Content Placeholder 3">
            <a:extLst>
              <a:ext uri="{FF2B5EF4-FFF2-40B4-BE49-F238E27FC236}">
                <a16:creationId xmlns="" xmlns:a16="http://schemas.microsoft.com/office/drawing/2014/main" id="{D79382C4-6428-424A-9657-E83599263406}"/>
              </a:ext>
            </a:extLst>
          </p:cNvPr>
          <p:cNvSpPr>
            <a:spLocks noGrp="1"/>
          </p:cNvSpPr>
          <p:nvPr>
            <p:ph idx="1"/>
          </p:nvPr>
        </p:nvSpPr>
        <p:spPr/>
        <p:txBody>
          <a:bodyPr/>
          <a:lstStyle/>
          <a:p>
            <a:r>
              <a:rPr lang="en-AU" dirty="0" smtClean="0"/>
              <a:t>What helps you to stay accountable when meeting a deadline?</a:t>
            </a:r>
          </a:p>
          <a:p>
            <a:r>
              <a:rPr lang="en-AU" dirty="0" smtClean="0"/>
              <a:t>What strategies have you used in the past?</a:t>
            </a:r>
          </a:p>
          <a:p>
            <a:r>
              <a:rPr lang="en-AU" dirty="0" smtClean="0"/>
              <a:t>What do you think might work for your Honours project?</a:t>
            </a:r>
            <a:endParaRPr lang="en-AU" dirty="0"/>
          </a:p>
        </p:txBody>
      </p:sp>
      <p:sp>
        <p:nvSpPr>
          <p:cNvPr id="8" name="Footer Placeholder 7"/>
          <p:cNvSpPr>
            <a:spLocks noGrp="1"/>
          </p:cNvSpPr>
          <p:nvPr>
            <p:ph type="ftr" sz="quarter" idx="3"/>
          </p:nvPr>
        </p:nvSpPr>
        <p:spPr/>
        <p:txBody>
          <a:bodyPr/>
          <a:lstStyle/>
          <a:p>
            <a:r>
              <a:rPr lang="en-AU" smtClean="0"/>
              <a:t>ANU Academic Skills</a:t>
            </a:r>
            <a:endParaRPr lang="en-AU"/>
          </a:p>
        </p:txBody>
      </p:sp>
      <p:sp>
        <p:nvSpPr>
          <p:cNvPr id="9" name="Slide Number Placeholder 8"/>
          <p:cNvSpPr>
            <a:spLocks noGrp="1"/>
          </p:cNvSpPr>
          <p:nvPr>
            <p:ph type="sldNum" sz="quarter" idx="4"/>
          </p:nvPr>
        </p:nvSpPr>
        <p:spPr/>
        <p:txBody>
          <a:bodyPr/>
          <a:lstStyle/>
          <a:p>
            <a:fld id="{2955F7EB-7CF7-9B43-9B9B-E7CB76D2380D}" type="slidenum">
              <a:rPr lang="en-AU" smtClean="0"/>
              <a:pPr/>
              <a:t>6</a:t>
            </a:fld>
            <a:endParaRPr lang="en-AU"/>
          </a:p>
        </p:txBody>
      </p:sp>
    </p:spTree>
    <p:extLst>
      <p:ext uri="{BB962C8B-B14F-4D97-AF65-F5344CB8AC3E}">
        <p14:creationId xmlns:p14="http://schemas.microsoft.com/office/powerpoint/2010/main" val="30522692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ontent Placeholder 10"/>
          <p:cNvGraphicFramePr>
            <a:graphicFrameLocks noGrp="1"/>
          </p:cNvGraphicFramePr>
          <p:nvPr>
            <p:ph idx="1"/>
            <p:extLst>
              <p:ext uri="{D42A27DB-BD31-4B8C-83A1-F6EECF244321}">
                <p14:modId xmlns:p14="http://schemas.microsoft.com/office/powerpoint/2010/main" val="2589610679"/>
              </p:ext>
            </p:extLst>
          </p:nvPr>
        </p:nvGraphicFramePr>
        <p:xfrm>
          <a:off x="1261872" y="1196752"/>
          <a:ext cx="969264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Footer Placeholder 8"/>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10" name="Slide Number Placeholder 9"/>
          <p:cNvSpPr>
            <a:spLocks noGrp="1"/>
          </p:cNvSpPr>
          <p:nvPr>
            <p:ph type="sldNum" sz="quarter" idx="4"/>
          </p:nvPr>
        </p:nvSpPr>
        <p:spPr/>
        <p:txBody>
          <a:bodyPr/>
          <a:lstStyle/>
          <a:p>
            <a:fld id="{2955F7EB-7CF7-9B43-9B9B-E7CB76D2380D}" type="slidenum">
              <a:rPr lang="en-AU" smtClean="0">
                <a:solidFill>
                  <a:srgbClr val="FFFFFF"/>
                </a:solidFill>
              </a:rPr>
              <a:pPr/>
              <a:t>7</a:t>
            </a:fld>
            <a:endParaRPr lang="en-AU">
              <a:solidFill>
                <a:srgbClr val="FFFFFF"/>
              </a:solidFill>
            </a:endParaRPr>
          </a:p>
        </p:txBody>
      </p:sp>
    </p:spTree>
    <p:extLst>
      <p:ext uri="{BB962C8B-B14F-4D97-AF65-F5344CB8AC3E}">
        <p14:creationId xmlns:p14="http://schemas.microsoft.com/office/powerpoint/2010/main" val="24346145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1064603935"/>
              </p:ext>
            </p:extLst>
          </p:nvPr>
        </p:nvGraphicFramePr>
        <p:xfrm>
          <a:off x="2332847" y="751152"/>
          <a:ext cx="7867609" cy="50541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ooter Placeholder 1"/>
          <p:cNvSpPr>
            <a:spLocks noGrp="1"/>
          </p:cNvSpPr>
          <p:nvPr>
            <p:ph type="ftr" sz="quarter" idx="3"/>
          </p:nvPr>
        </p:nvSpPr>
        <p:spPr/>
        <p:txBody>
          <a:bodyPr/>
          <a:lstStyle/>
          <a:p>
            <a:r>
              <a:rPr lang="en-AU" smtClean="0">
                <a:solidFill>
                  <a:srgbClr val="0070C0">
                    <a:lumMod val="20000"/>
                    <a:lumOff val="80000"/>
                  </a:srgbClr>
                </a:solidFill>
              </a:rPr>
              <a:t>ANU Academic Skills</a:t>
            </a:r>
            <a:endParaRPr lang="en-AU">
              <a:solidFill>
                <a:srgbClr val="0070C0">
                  <a:lumMod val="20000"/>
                  <a:lumOff val="80000"/>
                </a:srgbClr>
              </a:solidFill>
            </a:endParaRPr>
          </a:p>
        </p:txBody>
      </p:sp>
      <p:sp>
        <p:nvSpPr>
          <p:cNvPr id="3" name="Slide Number Placeholder 2"/>
          <p:cNvSpPr>
            <a:spLocks noGrp="1"/>
          </p:cNvSpPr>
          <p:nvPr>
            <p:ph type="sldNum" sz="quarter" idx="4"/>
          </p:nvPr>
        </p:nvSpPr>
        <p:spPr/>
        <p:txBody>
          <a:bodyPr/>
          <a:lstStyle/>
          <a:p>
            <a:fld id="{2955F7EB-7CF7-9B43-9B9B-E7CB76D2380D}" type="slidenum">
              <a:rPr lang="en-AU" smtClean="0">
                <a:solidFill>
                  <a:srgbClr val="FFFFFF"/>
                </a:solidFill>
              </a:rPr>
              <a:pPr/>
              <a:t>8</a:t>
            </a:fld>
            <a:endParaRPr lang="en-AU">
              <a:solidFill>
                <a:srgbClr val="FFFFFF"/>
              </a:solidFill>
            </a:endParaRPr>
          </a:p>
        </p:txBody>
      </p:sp>
    </p:spTree>
    <p:extLst>
      <p:ext uri="{BB962C8B-B14F-4D97-AF65-F5344CB8AC3E}">
        <p14:creationId xmlns:p14="http://schemas.microsoft.com/office/powerpoint/2010/main" val="29194395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dirty="0" smtClean="0"/>
              <a:t>Realistic research goals</a:t>
            </a:r>
            <a:endParaRPr lang="en-AU" dirty="0"/>
          </a:p>
        </p:txBody>
      </p:sp>
      <p:sp>
        <p:nvSpPr>
          <p:cNvPr id="5" name="Content Placeholder 4"/>
          <p:cNvSpPr>
            <a:spLocks noGrp="1"/>
          </p:cNvSpPr>
          <p:nvPr>
            <p:ph idx="1"/>
          </p:nvPr>
        </p:nvSpPr>
        <p:spPr/>
        <p:txBody>
          <a:bodyPr/>
          <a:lstStyle/>
          <a:p>
            <a:r>
              <a:rPr lang="en-AU" dirty="0" smtClean="0"/>
              <a:t>Skim through the research proposal</a:t>
            </a:r>
          </a:p>
          <a:p>
            <a:r>
              <a:rPr lang="en-AU" dirty="0" smtClean="0"/>
              <a:t>In pairs, consider its feasibility</a:t>
            </a:r>
          </a:p>
          <a:p>
            <a:pPr lvl="1"/>
            <a:r>
              <a:rPr lang="en-AU" dirty="0"/>
              <a:t>What is the scope of the </a:t>
            </a:r>
            <a:r>
              <a:rPr lang="en-AU" dirty="0" smtClean="0"/>
              <a:t>project?</a:t>
            </a:r>
          </a:p>
          <a:p>
            <a:pPr lvl="1"/>
            <a:r>
              <a:rPr lang="en-AU" dirty="0"/>
              <a:t>D</a:t>
            </a:r>
            <a:r>
              <a:rPr lang="en-AU" dirty="0" smtClean="0"/>
              <a:t>o </a:t>
            </a:r>
            <a:r>
              <a:rPr lang="en-AU" dirty="0"/>
              <a:t>you think the proposed project is achievable in the allocated </a:t>
            </a:r>
            <a:r>
              <a:rPr lang="en-AU" dirty="0" smtClean="0"/>
              <a:t>time? </a:t>
            </a:r>
          </a:p>
          <a:p>
            <a:pPr lvl="1"/>
            <a:r>
              <a:rPr lang="en-AU" dirty="0" smtClean="0"/>
              <a:t>Where </a:t>
            </a:r>
            <a:r>
              <a:rPr lang="en-AU" dirty="0"/>
              <a:t>could difficulties </a:t>
            </a:r>
            <a:r>
              <a:rPr lang="en-AU" dirty="0" smtClean="0"/>
              <a:t>arise?</a:t>
            </a:r>
          </a:p>
          <a:p>
            <a:pPr lvl="1"/>
            <a:r>
              <a:rPr lang="en-AU" dirty="0" smtClean="0"/>
              <a:t>Which goals would you choose as essential and which could be stretch goals? </a:t>
            </a:r>
          </a:p>
        </p:txBody>
      </p:sp>
      <p:sp>
        <p:nvSpPr>
          <p:cNvPr id="2" name="Footer Placeholder 1"/>
          <p:cNvSpPr>
            <a:spLocks noGrp="1"/>
          </p:cNvSpPr>
          <p:nvPr>
            <p:ph type="ftr" sz="quarter" idx="3"/>
          </p:nvPr>
        </p:nvSpPr>
        <p:spPr/>
        <p:txBody>
          <a:bodyPr/>
          <a:lstStyle/>
          <a:p>
            <a:r>
              <a:rPr lang="en-AU" smtClean="0"/>
              <a:t>ANU Academic Skills</a:t>
            </a:r>
            <a:endParaRPr lang="en-AU"/>
          </a:p>
        </p:txBody>
      </p:sp>
      <p:sp>
        <p:nvSpPr>
          <p:cNvPr id="3" name="Slide Number Placeholder 2"/>
          <p:cNvSpPr>
            <a:spLocks noGrp="1"/>
          </p:cNvSpPr>
          <p:nvPr>
            <p:ph type="sldNum" sz="quarter" idx="4"/>
          </p:nvPr>
        </p:nvSpPr>
        <p:spPr/>
        <p:txBody>
          <a:bodyPr/>
          <a:lstStyle/>
          <a:p>
            <a:fld id="{2955F7EB-7CF7-9B43-9B9B-E7CB76D2380D}" type="slidenum">
              <a:rPr lang="en-AU" smtClean="0"/>
              <a:pPr/>
              <a:t>9</a:t>
            </a:fld>
            <a:endParaRPr lang="en-AU"/>
          </a:p>
        </p:txBody>
      </p:sp>
    </p:spTree>
    <p:extLst>
      <p:ext uri="{BB962C8B-B14F-4D97-AF65-F5344CB8AC3E}">
        <p14:creationId xmlns:p14="http://schemas.microsoft.com/office/powerpoint/2010/main" val="403556475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View">
  <a:themeElements>
    <a:clrScheme name="Custom 1">
      <a:dk1>
        <a:srgbClr val="000000"/>
      </a:dk1>
      <a:lt1>
        <a:srgbClr val="FFFFFF"/>
      </a:lt1>
      <a:dk2>
        <a:srgbClr val="0070C0"/>
      </a:dk2>
      <a:lt2>
        <a:srgbClr val="00B0F0"/>
      </a:lt2>
      <a:accent1>
        <a:srgbClr val="66CCFF"/>
      </a:accent1>
      <a:accent2>
        <a:srgbClr val="002060"/>
      </a:accent2>
      <a:accent3>
        <a:srgbClr val="92D050"/>
      </a:accent3>
      <a:accent4>
        <a:srgbClr val="FFC000"/>
      </a:accent4>
      <a:accent5>
        <a:srgbClr val="002060"/>
      </a:accent5>
      <a:accent6>
        <a:srgbClr val="0066CC"/>
      </a:accent6>
      <a:hlink>
        <a:srgbClr val="00B0F0"/>
      </a:hlink>
      <a:folHlink>
        <a:srgbClr val="66CCFF"/>
      </a:folHlink>
    </a:clrScheme>
    <a:fontScheme name="Academic Skills">
      <a:majorFont>
        <a:latin typeface="Segoe UI"/>
        <a:ea typeface=""/>
        <a:cs typeface=""/>
      </a:majorFont>
      <a:minorFont>
        <a:latin typeface="Segoe UI"/>
        <a:ea typeface=""/>
        <a:cs typeface=""/>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Academic Skills template 2019" id="{BEB1F741-73E9-43F5-B137-26ED95722029}" vid="{FBF3FBD7-EA15-41D5-8165-F759E8852714}"/>
    </a:ext>
  </a:extLst>
</a:theme>
</file>

<file path=ppt/theme/theme2.xml><?xml version="1.0" encoding="utf-8"?>
<a:theme xmlns:a="http://schemas.openxmlformats.org/drawingml/2006/main" name="1_View">
  <a:themeElements>
    <a:clrScheme name="Custom 1">
      <a:dk1>
        <a:srgbClr val="000000"/>
      </a:dk1>
      <a:lt1>
        <a:srgbClr val="FFFFFF"/>
      </a:lt1>
      <a:dk2>
        <a:srgbClr val="0070C0"/>
      </a:dk2>
      <a:lt2>
        <a:srgbClr val="00B0F0"/>
      </a:lt2>
      <a:accent1>
        <a:srgbClr val="66CCFF"/>
      </a:accent1>
      <a:accent2>
        <a:srgbClr val="002060"/>
      </a:accent2>
      <a:accent3>
        <a:srgbClr val="92D050"/>
      </a:accent3>
      <a:accent4>
        <a:srgbClr val="FFC000"/>
      </a:accent4>
      <a:accent5>
        <a:srgbClr val="002060"/>
      </a:accent5>
      <a:accent6>
        <a:srgbClr val="0066CC"/>
      </a:accent6>
      <a:hlink>
        <a:srgbClr val="00B0F0"/>
      </a:hlink>
      <a:folHlink>
        <a:srgbClr val="66CCFF"/>
      </a:folHlink>
    </a:clrScheme>
    <a:fontScheme name="Academic Skills">
      <a:majorFont>
        <a:latin typeface="Segoe UI"/>
        <a:ea typeface=""/>
        <a:cs typeface=""/>
      </a:majorFont>
      <a:minorFont>
        <a:latin typeface="Segoe UI"/>
        <a:ea typeface=""/>
        <a:cs typeface=""/>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Academic Skills template 2019" id="{BEB1F741-73E9-43F5-B137-26ED95722029}" vid="{FBF3FBD7-EA15-41D5-8165-F759E8852714}"/>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2971</TotalTime>
  <Words>2154</Words>
  <Application>Microsoft Office PowerPoint</Application>
  <PresentationFormat>Widescreen</PresentationFormat>
  <Paragraphs>433</Paragraphs>
  <Slides>26</Slides>
  <Notes>26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26</vt:i4>
      </vt:variant>
    </vt:vector>
  </HeadingPairs>
  <TitlesOfParts>
    <vt:vector size="39" baseType="lpstr">
      <vt:lpstr>ＭＳ Ｐゴシック</vt:lpstr>
      <vt:lpstr>ＭＳ Ｐゴシック</vt:lpstr>
      <vt:lpstr>Arial</vt:lpstr>
      <vt:lpstr>Calibri</vt:lpstr>
      <vt:lpstr>Eras Medium ITC</vt:lpstr>
      <vt:lpstr>Segoe UI</vt:lpstr>
      <vt:lpstr>Segoe UI Light</vt:lpstr>
      <vt:lpstr>Segoe UI Semilight</vt:lpstr>
      <vt:lpstr>Times New Roman</vt:lpstr>
      <vt:lpstr>Wingdings</vt:lpstr>
      <vt:lpstr>Wingdings 2</vt:lpstr>
      <vt:lpstr>View</vt:lpstr>
      <vt:lpstr>1_View</vt:lpstr>
      <vt:lpstr>Managing your Honours project</vt:lpstr>
      <vt:lpstr>Know your project</vt:lpstr>
      <vt:lpstr>What makes time management difficult in Honours?</vt:lpstr>
      <vt:lpstr>PowerPoint Presentation</vt:lpstr>
      <vt:lpstr>PowerPoint Presentation</vt:lpstr>
      <vt:lpstr>Discuss in pairs</vt:lpstr>
      <vt:lpstr>PowerPoint Presentation</vt:lpstr>
      <vt:lpstr>PowerPoint Presentation</vt:lpstr>
      <vt:lpstr>Realistic research goals</vt:lpstr>
      <vt:lpstr>Realistic research outcomes</vt:lpstr>
      <vt:lpstr>PowerPoint Presentation</vt:lpstr>
      <vt:lpstr>Bigger picture planning: break down your tasks</vt:lpstr>
      <vt:lpstr>Activity</vt:lpstr>
      <vt:lpstr>Discuss in pairs</vt:lpstr>
      <vt:lpstr>PowerPoint Presentation</vt:lpstr>
      <vt:lpstr>To-do lists</vt:lpstr>
      <vt:lpstr>PowerPoint Presentation</vt:lpstr>
      <vt:lpstr>Covey’s Quadrants</vt:lpstr>
      <vt:lpstr>Activity</vt:lpstr>
      <vt:lpstr>PowerPoint Presentation</vt:lpstr>
      <vt:lpstr>Working with your supervisor(s)</vt:lpstr>
      <vt:lpstr>Scenarios</vt:lpstr>
      <vt:lpstr>Tips for working with your supervisor(s)</vt:lpstr>
      <vt:lpstr>How can you improve your writing?</vt:lpstr>
      <vt:lpstr>Know your project</vt:lpstr>
      <vt:lpstr>Academic Skills</vt:lpstr>
    </vt:vector>
  </TitlesOfParts>
  <Company>The Australian National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u4031391</dc:creator>
  <cp:lastModifiedBy>Academic Skills</cp:lastModifiedBy>
  <cp:revision>198</cp:revision>
  <cp:lastPrinted>2019-08-07T07:04:12Z</cp:lastPrinted>
  <dcterms:created xsi:type="dcterms:W3CDTF">2010-10-19T05:25:31Z</dcterms:created>
  <dcterms:modified xsi:type="dcterms:W3CDTF">2020-03-11T06:02:00Z</dcterms:modified>
</cp:coreProperties>
</file>

<file path=docProps/thumbnail.jpeg>
</file>